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notesSlides/notesSlide8.xml" ContentType="application/vnd.openxmlformats-officedocument.presentationml.notesSl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7.xml" ContentType="application/vnd.openxmlformats-officedocument.drawingml.chart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theme/themeOverride38.xml" ContentType="application/vnd.openxmlformats-officedocument.themeOverride+xml"/>
  <Override PartName="/ppt/charts/chart39.xml" ContentType="application/vnd.openxmlformats-officedocument.drawingml.chart+xml"/>
  <Override PartName="/ppt/theme/themeOverride39.xml" ContentType="application/vnd.openxmlformats-officedocument.themeOverride+xml"/>
  <Override PartName="/ppt/notesSlides/notesSlide13.xml" ContentType="application/vnd.openxmlformats-officedocument.presentationml.notesSlide+xml"/>
  <Override PartName="/ppt/charts/chart40.xml" ContentType="application/vnd.openxmlformats-officedocument.drawingml.chart+xml"/>
  <Override PartName="/ppt/theme/themeOverride40.xml" ContentType="application/vnd.openxmlformats-officedocument.themeOverride+xml"/>
  <Override PartName="/ppt/charts/chart41.xml" ContentType="application/vnd.openxmlformats-officedocument.drawingml.chart+xml"/>
  <Override PartName="/ppt/theme/themeOverride4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545" r:id="rId3"/>
    <p:sldId id="541" r:id="rId4"/>
    <p:sldId id="442" r:id="rId5"/>
    <p:sldId id="476" r:id="rId6"/>
    <p:sldId id="484" r:id="rId7"/>
    <p:sldId id="485" r:id="rId8"/>
    <p:sldId id="456" r:id="rId9"/>
    <p:sldId id="477" r:id="rId10"/>
    <p:sldId id="453" r:id="rId11"/>
    <p:sldId id="478" r:id="rId12"/>
    <p:sldId id="458" r:id="rId13"/>
    <p:sldId id="460" r:id="rId14"/>
    <p:sldId id="481" r:id="rId15"/>
    <p:sldId id="461" r:id="rId16"/>
    <p:sldId id="544" r:id="rId17"/>
    <p:sldId id="512" r:id="rId18"/>
    <p:sldId id="513" r:id="rId19"/>
    <p:sldId id="528" r:id="rId20"/>
    <p:sldId id="502" r:id="rId21"/>
    <p:sldId id="538" r:id="rId22"/>
    <p:sldId id="539" r:id="rId23"/>
    <p:sldId id="540" r:id="rId24"/>
    <p:sldId id="542" r:id="rId2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C8C"/>
    <a:srgbClr val="993366"/>
    <a:srgbClr val="CCECFF"/>
    <a:srgbClr val="009900"/>
    <a:srgbClr val="FFCC00"/>
    <a:srgbClr val="99CCFF"/>
    <a:srgbClr val="FFFF99"/>
    <a:srgbClr val="C1C143"/>
    <a:srgbClr val="969200"/>
    <a:srgbClr val="DF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1" autoAdjust="0"/>
    <p:restoredTop sz="89128" autoAdjust="0"/>
  </p:normalViewPr>
  <p:slideViewPr>
    <p:cSldViewPr>
      <p:cViewPr varScale="1">
        <p:scale>
          <a:sx n="101" d="100"/>
          <a:sy n="101" d="100"/>
        </p:scale>
        <p:origin x="24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LM-DATA2\PublicSafetyAdmin\EMERPREP\Mark\Public%20Safety\annual%20crime%20report\2020%20Crime%20Report\2020%20Part%20I%20Crime%20for%20powerpoint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LM-DATA2\PublicSafetyAdmin\EMERPREP\Mark\Public%20Safety\annual%20crime%20report\2021%20Crime%20Report\2021%20Part%20I%20Crime%20for%20powerpoint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LM-DATA2\PublicSafetyAdmin\EMERPREP\Mark\Public%20Safety\annual%20crime%20report\2018%20Crime%20Report\2018%20Part%20I%20Crime%20for%20powerpoint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LM-DATA2\PublicSafetyAdmin\EMERPREP\Mark\Public%20Safety\annual%20crime%20report\2020%20Crime%20Report\2020%20Part%20I%20Crime%20for%20powerpoint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LM-DATA2\PublicSafetyAdmin\EMERPREP\Mark\Public%20Safety\annual%20crime%20report\2021%20Crime%20Report\2021%20Part%20I%20Crime%20for%20powerpoint.xlsx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\\LM-DATA2\PublicSafetyAdmin\EMERPREP\Mark\Public%20Safety\annual%20crime%20report\2018%20Crime%20Report\2018%20Part%20I%20Crime%20for%20powerpoint.xlsx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\\LM-DATA2\PublicSafetyAdmin\EMERPREP\Mark\Public%20Safety\annual%20crime%20report\2020%20Crime%20Report\2020%20Part%20I%20Crime%20for%20powerpoint.xlsx" TargetMode="External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\\LM-DATA2\PublicSafetyAdmin\EMERPREP\Mark\Public%20Safety\annual%20crime%20report\2021%20Crime%20Report\2021%20Part%20I%20Crime%20for%20powerpoint.xlsx" TargetMode="External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file:///\\LM-DATA2\PublicSafetyAdmin\EMERPREP\Mark\Public%20Safety\annual%20crime%20report\2018%20Crime%20Report\2018%20Part%20I%20Crime%20for%20powerpoint.xlsx" TargetMode="External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file:///\\LM-DATA2\PublicSafetyAdmin\EMERPREP\Mark\Public%20Safety\annual%20crime%20report\2018%20Crime%20Report\2018%20Part%20I%20Crime%20for%20powerpoint.xlsx" TargetMode="External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38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oleObject" Target="file:///\\LM-DATA2\PublicSafetyAdmin\EMERPREP\Mark\Public%20Safety\annual%20crime%20report\2020%20Crime%20Report\2020%20Part%20I%20Crime%20for%20powerpoint.xlsx" TargetMode="External"/><Relationship Id="rId1" Type="http://schemas.openxmlformats.org/officeDocument/2006/relationships/themeOverride" Target="../theme/themeOverride40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4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LM-DATA2\PublicSafetyAdmin\EMERPREP\Mark\Public%20Safety\annual%20crime%20report\2021%20Crime%20Report\2021%20Part%20I%20Crime%20for%20powerpoint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3200" dirty="0">
                <a:solidFill>
                  <a:srgbClr val="1F4C8C"/>
                </a:solidFill>
                <a:latin typeface="Georgia" panose="02040502050405020303" pitchFamily="18" charset="0"/>
              </a:rPr>
              <a:t>2018 Part 1 Crimes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514912"/>
        <c:axId val="332517264"/>
      </c:barChart>
      <c:catAx>
        <c:axId val="332514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2517264"/>
        <c:crosses val="autoZero"/>
        <c:auto val="1"/>
        <c:lblAlgn val="ctr"/>
        <c:lblOffset val="100"/>
        <c:noMultiLvlLbl val="0"/>
      </c:catAx>
      <c:valAx>
        <c:axId val="33251726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2514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2800" b="1">
                <a:solidFill>
                  <a:srgbClr val="1F4C8C"/>
                </a:solidFill>
                <a:latin typeface="Georgia" panose="02040502050405020303" pitchFamily="18" charset="0"/>
              </a:rPr>
              <a:t>10 Year</a:t>
            </a:r>
            <a:r>
              <a:rPr lang="en-US" sz="2800" b="1" baseline="0">
                <a:solidFill>
                  <a:srgbClr val="1F4C8C"/>
                </a:solidFill>
                <a:latin typeface="Georgia" panose="02040502050405020303" pitchFamily="18" charset="0"/>
              </a:rPr>
              <a:t> History</a:t>
            </a:r>
            <a:endParaRPr lang="en-US" sz="2800" b="1">
              <a:solidFill>
                <a:srgbClr val="1F4C8C"/>
              </a:solidFill>
              <a:latin typeface="Georgia" panose="02040502050405020303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7470875797401136E-2"/>
          <c:y val="1.6837440983576642E-2"/>
          <c:w val="0.91292005858281866"/>
          <c:h val="0.814784021398423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152344"/>
        <c:axId val="334153128"/>
      </c:barChart>
      <c:catAx>
        <c:axId val="334152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4153128"/>
        <c:crosses val="autoZero"/>
        <c:auto val="1"/>
        <c:lblAlgn val="ctr"/>
        <c:lblOffset val="100"/>
        <c:noMultiLvlLbl val="0"/>
      </c:catAx>
      <c:valAx>
        <c:axId val="334153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4152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2800">
                <a:solidFill>
                  <a:srgbClr val="1F4C8C"/>
                </a:solidFill>
                <a:latin typeface="Georgia" panose="02040502050405020303" pitchFamily="18" charset="0"/>
              </a:rPr>
              <a:t>10 Year</a:t>
            </a:r>
            <a:r>
              <a:rPr lang="en-US" sz="2800" baseline="0">
                <a:solidFill>
                  <a:srgbClr val="1F4C8C"/>
                </a:solidFill>
                <a:latin typeface="Georgia" panose="02040502050405020303" pitchFamily="18" charset="0"/>
              </a:rPr>
              <a:t> History</a:t>
            </a:r>
            <a:endParaRPr lang="en-US" sz="2800">
              <a:solidFill>
                <a:srgbClr val="1F4C8C"/>
              </a:solidFill>
              <a:latin typeface="Georgia" panose="02040502050405020303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154304"/>
        <c:axId val="334154696"/>
      </c:barChart>
      <c:catAx>
        <c:axId val="33415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4154696"/>
        <c:crosses val="autoZero"/>
        <c:auto val="1"/>
        <c:lblAlgn val="ctr"/>
        <c:lblOffset val="100"/>
        <c:noMultiLvlLbl val="0"/>
      </c:catAx>
      <c:valAx>
        <c:axId val="334154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4154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2800">
                <a:solidFill>
                  <a:srgbClr val="1F4C8C"/>
                </a:solidFill>
                <a:latin typeface="Georgia" panose="02040502050405020303" pitchFamily="18" charset="0"/>
              </a:rPr>
              <a:t>10 Year</a:t>
            </a:r>
            <a:r>
              <a:rPr lang="en-US" sz="2800" baseline="0">
                <a:solidFill>
                  <a:srgbClr val="1F4C8C"/>
                </a:solidFill>
                <a:latin typeface="Georgia" panose="02040502050405020303" pitchFamily="18" charset="0"/>
              </a:rPr>
              <a:t> History</a:t>
            </a:r>
            <a:endParaRPr lang="en-US" sz="2800">
              <a:solidFill>
                <a:srgbClr val="1F4C8C"/>
              </a:solidFill>
              <a:latin typeface="Georgia" panose="02040502050405020303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039264"/>
        <c:axId val="368032600"/>
      </c:barChart>
      <c:catAx>
        <c:axId val="36803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8032600"/>
        <c:crosses val="autoZero"/>
        <c:auto val="1"/>
        <c:lblAlgn val="ctr"/>
        <c:lblOffset val="100"/>
        <c:noMultiLvlLbl val="0"/>
      </c:catAx>
      <c:valAx>
        <c:axId val="368032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8039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2400">
                <a:solidFill>
                  <a:srgbClr val="1F4C8C"/>
                </a:solidFill>
                <a:latin typeface="Georgia" panose="02040502050405020303" pitchFamily="18" charset="0"/>
              </a:rPr>
              <a:t>10 Year</a:t>
            </a:r>
            <a:r>
              <a:rPr lang="en-US" sz="2400" baseline="0">
                <a:solidFill>
                  <a:srgbClr val="1F4C8C"/>
                </a:solidFill>
                <a:latin typeface="Georgia" panose="02040502050405020303" pitchFamily="18" charset="0"/>
              </a:rPr>
              <a:t> History</a:t>
            </a:r>
            <a:endParaRPr lang="en-US" sz="2400">
              <a:solidFill>
                <a:srgbClr val="1F4C8C"/>
              </a:solidFill>
              <a:latin typeface="Georgia" panose="02040502050405020303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F4C8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B208-4A25-8B71-79E11A90B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1F4C8C"/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'Stats History'!$AB$1:$AK$1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'Stats History'!$AB$2:$AK$2</c:f>
              <c:numCache>
                <c:formatCode>General</c:formatCode>
                <c:ptCount val="10"/>
                <c:pt idx="0">
                  <c:v>864</c:v>
                </c:pt>
                <c:pt idx="1">
                  <c:v>905</c:v>
                </c:pt>
                <c:pt idx="2">
                  <c:v>707</c:v>
                </c:pt>
                <c:pt idx="3">
                  <c:v>923</c:v>
                </c:pt>
                <c:pt idx="4">
                  <c:v>962</c:v>
                </c:pt>
                <c:pt idx="5">
                  <c:v>1011</c:v>
                </c:pt>
                <c:pt idx="6">
                  <c:v>921</c:v>
                </c:pt>
                <c:pt idx="7">
                  <c:v>790</c:v>
                </c:pt>
                <c:pt idx="8">
                  <c:v>793</c:v>
                </c:pt>
                <c:pt idx="9">
                  <c:v>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8-4A25-8B71-79E11A90B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039264"/>
        <c:axId val="368032600"/>
      </c:barChart>
      <c:catAx>
        <c:axId val="36803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8032600"/>
        <c:crosses val="autoZero"/>
        <c:auto val="1"/>
        <c:lblAlgn val="ctr"/>
        <c:lblOffset val="100"/>
        <c:noMultiLvlLbl val="0"/>
      </c:catAx>
      <c:valAx>
        <c:axId val="368032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80392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525270879601588E-2"/>
          <c:y val="3.4777355416779801E-2"/>
          <c:w val="0.91028669493236425"/>
          <c:h val="0.8961086976196941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512560"/>
        <c:axId val="332513344"/>
      </c:barChart>
      <c:catAx>
        <c:axId val="33251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2513344"/>
        <c:crosses val="autoZero"/>
        <c:auto val="1"/>
        <c:lblAlgn val="ctr"/>
        <c:lblOffset val="100"/>
        <c:noMultiLvlLbl val="0"/>
      </c:catAx>
      <c:valAx>
        <c:axId val="332513344"/>
        <c:scaling>
          <c:orientation val="minMax"/>
          <c:max val="250"/>
          <c:min val="17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2512560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46852054885545"/>
          <c:y val="3.3564102564102562E-2"/>
          <c:w val="0.86854413767899263"/>
          <c:h val="0.8755128205128205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514128"/>
        <c:axId val="334150776"/>
      </c:barChart>
      <c:catAx>
        <c:axId val="33251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4150776"/>
        <c:crosses val="autoZero"/>
        <c:auto val="1"/>
        <c:lblAlgn val="ctr"/>
        <c:lblOffset val="100"/>
        <c:noMultiLvlLbl val="0"/>
      </c:catAx>
      <c:valAx>
        <c:axId val="334150776"/>
        <c:scaling>
          <c:orientation val="minMax"/>
          <c:max val="250"/>
          <c:min val="17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2514128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 b="1">
          <a:solidFill>
            <a:srgbClr val="1F4C8C"/>
          </a:solidFill>
          <a:latin typeface="Georgia" panose="02040502050405020303" pitchFamily="18" charset="0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80405690029487"/>
          <c:y val="2.6218049666868564E-2"/>
          <c:w val="0.86027413240011663"/>
          <c:h val="0.8636450635978194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150384"/>
        <c:axId val="334149600"/>
      </c:barChart>
      <c:catAx>
        <c:axId val="33415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4149600"/>
        <c:crosses val="autoZero"/>
        <c:auto val="1"/>
        <c:lblAlgn val="ctr"/>
        <c:lblOffset val="100"/>
        <c:noMultiLvlLbl val="0"/>
      </c:catAx>
      <c:valAx>
        <c:axId val="334149600"/>
        <c:scaling>
          <c:orientation val="minMax"/>
          <c:max val="250"/>
          <c:min val="17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150384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 b="1">
          <a:solidFill>
            <a:srgbClr val="1F4C8C"/>
          </a:solidFill>
          <a:latin typeface="Georgia" panose="02040502050405020303" pitchFamily="18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149992"/>
        <c:axId val="334151168"/>
      </c:barChart>
      <c:catAx>
        <c:axId val="334149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4151168"/>
        <c:crosses val="autoZero"/>
        <c:auto val="1"/>
        <c:lblAlgn val="ctr"/>
        <c:lblOffset val="100"/>
        <c:noMultiLvlLbl val="0"/>
      </c:catAx>
      <c:valAx>
        <c:axId val="334151168"/>
        <c:scaling>
          <c:orientation val="minMax"/>
          <c:max val="250"/>
          <c:min val="17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4149992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151560"/>
        <c:axId val="334148816"/>
      </c:barChart>
      <c:catAx>
        <c:axId val="334151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4148816"/>
        <c:crosses val="autoZero"/>
        <c:auto val="1"/>
        <c:lblAlgn val="ctr"/>
        <c:lblOffset val="100"/>
        <c:noMultiLvlLbl val="0"/>
      </c:catAx>
      <c:valAx>
        <c:axId val="334148816"/>
        <c:scaling>
          <c:orientation val="minMax"/>
          <c:max val="220"/>
          <c:min val="14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4151560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143432"/>
        <c:axId val="366141472"/>
      </c:barChart>
      <c:catAx>
        <c:axId val="366143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6141472"/>
        <c:crosses val="autoZero"/>
        <c:auto val="1"/>
        <c:lblAlgn val="ctr"/>
        <c:lblOffset val="100"/>
        <c:noMultiLvlLbl val="0"/>
      </c:catAx>
      <c:valAx>
        <c:axId val="366141472"/>
        <c:scaling>
          <c:orientation val="minMax"/>
          <c:max val="220"/>
          <c:min val="1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6143432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2400" b="1">
                <a:solidFill>
                  <a:srgbClr val="1F4C8C"/>
                </a:solidFill>
                <a:latin typeface="Georgia" panose="02040502050405020303" pitchFamily="18" charset="0"/>
              </a:rPr>
              <a:t>Part 1 Crimes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515696"/>
        <c:axId val="332516088"/>
      </c:barChart>
      <c:catAx>
        <c:axId val="332515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2516088"/>
        <c:crosses val="autoZero"/>
        <c:auto val="1"/>
        <c:lblAlgn val="ctr"/>
        <c:lblOffset val="100"/>
        <c:noMultiLvlLbl val="0"/>
      </c:catAx>
      <c:valAx>
        <c:axId val="33251608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2515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143432"/>
        <c:axId val="366141472"/>
      </c:barChart>
      <c:catAx>
        <c:axId val="366143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6141472"/>
        <c:crosses val="autoZero"/>
        <c:auto val="1"/>
        <c:lblAlgn val="ctr"/>
        <c:lblOffset val="100"/>
        <c:noMultiLvlLbl val="0"/>
      </c:catAx>
      <c:valAx>
        <c:axId val="366141472"/>
        <c:scaling>
          <c:orientation val="minMax"/>
          <c:max val="220"/>
          <c:min val="1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6143432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122852541159628E-2"/>
          <c:y val="2.6823716707542702E-2"/>
          <c:w val="0.90257411715581004"/>
          <c:h val="0.85445591842003354"/>
        </c:manualLayout>
      </c:layout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1F4C8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E45-4554-A157-6696342D7AD9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5E45-4554-A157-6696342D7A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 b="1">
                    <a:solidFill>
                      <a:srgbClr val="1F4C8C"/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'Per 10k Comp'!$C$3:$C$4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'Per 10k Comp'!$D$3:$D$4</c:f>
              <c:numCache>
                <c:formatCode>General</c:formatCode>
                <c:ptCount val="2"/>
                <c:pt idx="0">
                  <c:v>164</c:v>
                </c:pt>
                <c:pt idx="1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5-4554-A157-6696342D7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143432"/>
        <c:axId val="366141472"/>
      </c:barChart>
      <c:catAx>
        <c:axId val="366143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6141472"/>
        <c:crosses val="autoZero"/>
        <c:auto val="1"/>
        <c:lblAlgn val="ctr"/>
        <c:lblOffset val="100"/>
        <c:noMultiLvlLbl val="0"/>
      </c:catAx>
      <c:valAx>
        <c:axId val="366141472"/>
        <c:scaling>
          <c:orientation val="minMax"/>
          <c:max val="220"/>
          <c:min val="1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6143432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525270879601588E-2"/>
          <c:y val="3.4777355416779801E-2"/>
          <c:w val="0.91028669493236425"/>
          <c:h val="0.8961086976196941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512560"/>
        <c:axId val="332513344"/>
      </c:barChart>
      <c:catAx>
        <c:axId val="33251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2513344"/>
        <c:crosses val="autoZero"/>
        <c:auto val="1"/>
        <c:lblAlgn val="ctr"/>
        <c:lblOffset val="100"/>
        <c:noMultiLvlLbl val="0"/>
      </c:catAx>
      <c:valAx>
        <c:axId val="332513344"/>
        <c:scaling>
          <c:orientation val="minMax"/>
          <c:max val="250"/>
          <c:min val="17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2512560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46852054885545"/>
          <c:y val="3.3564102564102562E-2"/>
          <c:w val="0.86854413767899263"/>
          <c:h val="0.8755128205128205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514128"/>
        <c:axId val="334150776"/>
      </c:barChart>
      <c:catAx>
        <c:axId val="33251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4150776"/>
        <c:crosses val="autoZero"/>
        <c:auto val="1"/>
        <c:lblAlgn val="ctr"/>
        <c:lblOffset val="100"/>
        <c:noMultiLvlLbl val="0"/>
      </c:catAx>
      <c:valAx>
        <c:axId val="334150776"/>
        <c:scaling>
          <c:orientation val="minMax"/>
          <c:max val="250"/>
          <c:min val="17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2514128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 b="1">
          <a:solidFill>
            <a:srgbClr val="1F4C8C"/>
          </a:solidFill>
          <a:latin typeface="Georgia" panose="02040502050405020303" pitchFamily="18" charset="0"/>
        </a:defRPr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80405690029487"/>
          <c:y val="2.6218049666868564E-2"/>
          <c:w val="0.86027413240011663"/>
          <c:h val="0.8636450635978194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150384"/>
        <c:axId val="334149600"/>
      </c:barChart>
      <c:catAx>
        <c:axId val="33415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4149600"/>
        <c:crosses val="autoZero"/>
        <c:auto val="1"/>
        <c:lblAlgn val="ctr"/>
        <c:lblOffset val="100"/>
        <c:noMultiLvlLbl val="0"/>
      </c:catAx>
      <c:valAx>
        <c:axId val="334149600"/>
        <c:scaling>
          <c:orientation val="minMax"/>
          <c:max val="250"/>
          <c:min val="17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150384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 b="1">
          <a:solidFill>
            <a:srgbClr val="1F4C8C"/>
          </a:solidFill>
          <a:latin typeface="Georgia" panose="02040502050405020303" pitchFamily="18" charset="0"/>
        </a:defRPr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149992"/>
        <c:axId val="334151168"/>
      </c:barChart>
      <c:catAx>
        <c:axId val="334149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4151168"/>
        <c:crosses val="autoZero"/>
        <c:auto val="1"/>
        <c:lblAlgn val="ctr"/>
        <c:lblOffset val="100"/>
        <c:noMultiLvlLbl val="0"/>
      </c:catAx>
      <c:valAx>
        <c:axId val="334151168"/>
        <c:scaling>
          <c:orientation val="minMax"/>
          <c:max val="250"/>
          <c:min val="17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4149992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151560"/>
        <c:axId val="334148816"/>
      </c:barChart>
      <c:catAx>
        <c:axId val="334151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4148816"/>
        <c:crosses val="autoZero"/>
        <c:auto val="1"/>
        <c:lblAlgn val="ctr"/>
        <c:lblOffset val="100"/>
        <c:noMultiLvlLbl val="0"/>
      </c:catAx>
      <c:valAx>
        <c:axId val="334148816"/>
        <c:scaling>
          <c:orientation val="minMax"/>
          <c:max val="220"/>
          <c:min val="14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4151560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143432"/>
        <c:axId val="366141472"/>
      </c:barChart>
      <c:catAx>
        <c:axId val="366143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6141472"/>
        <c:crosses val="autoZero"/>
        <c:auto val="1"/>
        <c:lblAlgn val="ctr"/>
        <c:lblOffset val="100"/>
        <c:noMultiLvlLbl val="0"/>
      </c:catAx>
      <c:valAx>
        <c:axId val="366141472"/>
        <c:scaling>
          <c:orientation val="minMax"/>
          <c:max val="220"/>
          <c:min val="1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6143432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2400" b="1" baseline="0">
                <a:solidFill>
                  <a:srgbClr val="1F4C8C"/>
                </a:solidFill>
                <a:latin typeface="Georgia" panose="02040502050405020303" pitchFamily="18" charset="0"/>
              </a:rPr>
              <a:t>Previous Year Comparison</a:t>
            </a:r>
            <a:endParaRPr lang="en-US" sz="2400" b="1">
              <a:solidFill>
                <a:srgbClr val="1F4C8C"/>
              </a:solidFill>
              <a:latin typeface="Georgia" panose="02040502050405020303" pitchFamily="18" charset="0"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6849688567813212E-2"/>
          <c:y val="0.15772873984120034"/>
          <c:w val="0.81238796501222132"/>
          <c:h val="0.72918425481282911"/>
        </c:manualLayout>
      </c:layout>
      <c:barChart>
        <c:barDir val="col"/>
        <c:grouping val="clustered"/>
        <c:varyColors val="0"/>
        <c:ser>
          <c:idx val="0"/>
          <c:order val="0"/>
          <c:tx>
            <c:v>2020</c:v>
          </c:tx>
          <c:spPr>
            <a:solidFill>
              <a:srgbClr val="1F4C8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1F4C8C"/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'2016 v 2017 (2)'!$F$1:$H$1</c:f>
              <c:strCache>
                <c:ptCount val="3"/>
                <c:pt idx="0">
                  <c:v>Crimes Against Person</c:v>
                </c:pt>
                <c:pt idx="2">
                  <c:v>Crimes Against Property</c:v>
                </c:pt>
              </c:strCache>
            </c:strRef>
          </c:cat>
          <c:val>
            <c:numRef>
              <c:f>'2016 v 2017 (2)'!$F$2:$H$2</c:f>
              <c:numCache>
                <c:formatCode>General</c:formatCode>
                <c:ptCount val="3"/>
                <c:pt idx="0">
                  <c:v>67</c:v>
                </c:pt>
                <c:pt idx="2">
                  <c:v>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0F-47B6-8511-DF7D3A4AD13B}"/>
            </c:ext>
          </c:extLst>
        </c:ser>
        <c:ser>
          <c:idx val="1"/>
          <c:order val="1"/>
          <c:tx>
            <c:v>2021</c:v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1F4C8C"/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'2016 v 2017 (2)'!$F$1:$H$1</c:f>
              <c:strCache>
                <c:ptCount val="3"/>
                <c:pt idx="0">
                  <c:v>Crimes Against Person</c:v>
                </c:pt>
                <c:pt idx="2">
                  <c:v>Crimes Against Property</c:v>
                </c:pt>
              </c:strCache>
            </c:strRef>
          </c:cat>
          <c:val>
            <c:numRef>
              <c:f>'2016 v 2017 (2)'!$F$3:$H$3</c:f>
              <c:numCache>
                <c:formatCode>General</c:formatCode>
                <c:ptCount val="3"/>
                <c:pt idx="0">
                  <c:v>56</c:v>
                </c:pt>
                <c:pt idx="2">
                  <c:v>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0F-47B6-8511-DF7D3A4AD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638272"/>
        <c:axId val="368635528"/>
      </c:barChart>
      <c:catAx>
        <c:axId val="368638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8635528"/>
        <c:crosses val="autoZero"/>
        <c:auto val="1"/>
        <c:lblAlgn val="ctr"/>
        <c:lblOffset val="100"/>
        <c:noMultiLvlLbl val="0"/>
      </c:catAx>
      <c:valAx>
        <c:axId val="368635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8638272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2269564741907262"/>
          <c:y val="0.31311335393191531"/>
          <c:w val="0.16540463692038496"/>
          <c:h val="0.16018082718844645"/>
        </c:manualLayout>
      </c:layout>
      <c:overlay val="0"/>
      <c:txPr>
        <a:bodyPr/>
        <a:lstStyle/>
        <a:p>
          <a:pPr>
            <a:defRPr sz="2400" b="1">
              <a:solidFill>
                <a:srgbClr val="1F4C8C"/>
              </a:solidFill>
              <a:latin typeface="Georgia" panose="02040502050405020303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2800">
                <a:solidFill>
                  <a:srgbClr val="1F4C8C"/>
                </a:solidFill>
                <a:latin typeface="Georgia" panose="02040502050405020303" pitchFamily="18" charset="0"/>
              </a:rPr>
              <a:t>Burglary 10 Year</a:t>
            </a:r>
            <a:r>
              <a:rPr lang="en-US" sz="2800" baseline="0">
                <a:solidFill>
                  <a:srgbClr val="1F4C8C"/>
                </a:solidFill>
                <a:latin typeface="Georgia" panose="02040502050405020303" pitchFamily="18" charset="0"/>
              </a:rPr>
              <a:t> Analysis</a:t>
            </a:r>
            <a:endParaRPr lang="en-US" sz="2800">
              <a:solidFill>
                <a:srgbClr val="1F4C8C"/>
              </a:solidFill>
              <a:latin typeface="Georgia" panose="02040502050405020303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027112"/>
        <c:axId val="335022016"/>
      </c:barChart>
      <c:catAx>
        <c:axId val="335027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5022016"/>
        <c:crosses val="autoZero"/>
        <c:auto val="1"/>
        <c:lblAlgn val="ctr"/>
        <c:lblOffset val="100"/>
        <c:noMultiLvlLbl val="0"/>
      </c:catAx>
      <c:valAx>
        <c:axId val="335022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5027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2400">
                <a:solidFill>
                  <a:srgbClr val="1F4C8C"/>
                </a:solidFill>
                <a:latin typeface="Georgia" panose="02040502050405020303" pitchFamily="18" charset="0"/>
              </a:rPr>
              <a:t>Part 1 Crimes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516872"/>
        <c:axId val="332512952"/>
      </c:barChart>
      <c:catAx>
        <c:axId val="332516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2512952"/>
        <c:crosses val="autoZero"/>
        <c:auto val="1"/>
        <c:lblAlgn val="ctr"/>
        <c:lblOffset val="100"/>
        <c:noMultiLvlLbl val="0"/>
      </c:catAx>
      <c:valAx>
        <c:axId val="33251295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251687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2000">
                <a:solidFill>
                  <a:srgbClr val="1F4C8C"/>
                </a:solidFill>
                <a:latin typeface="Georgia" panose="02040502050405020303" pitchFamily="18" charset="0"/>
              </a:rPr>
              <a:t>Burglary 10 Year</a:t>
            </a:r>
            <a:r>
              <a:rPr lang="en-US" sz="2000" baseline="0">
                <a:solidFill>
                  <a:srgbClr val="1F4C8C"/>
                </a:solidFill>
                <a:latin typeface="Georgia" panose="02040502050405020303" pitchFamily="18" charset="0"/>
              </a:rPr>
              <a:t> Analysis</a:t>
            </a:r>
            <a:endParaRPr lang="en-US" sz="2000">
              <a:solidFill>
                <a:srgbClr val="1F4C8C"/>
              </a:solidFill>
              <a:latin typeface="Georgia" panose="02040502050405020303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022800"/>
        <c:axId val="335023192"/>
      </c:barChart>
      <c:catAx>
        <c:axId val="33502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5023192"/>
        <c:crosses val="autoZero"/>
        <c:auto val="1"/>
        <c:lblAlgn val="ctr"/>
        <c:lblOffset val="100"/>
        <c:noMultiLvlLbl val="0"/>
      </c:catAx>
      <c:valAx>
        <c:axId val="335023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50228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2400" b="1">
                <a:solidFill>
                  <a:srgbClr val="1F4C8C"/>
                </a:solidFill>
                <a:latin typeface="Georgia" panose="02040502050405020303" pitchFamily="18" charset="0"/>
              </a:rPr>
              <a:t>Burglary 10 Year</a:t>
            </a:r>
            <a:r>
              <a:rPr lang="en-US" sz="2400" b="1" baseline="0">
                <a:solidFill>
                  <a:srgbClr val="1F4C8C"/>
                </a:solidFill>
                <a:latin typeface="Georgia" panose="02040502050405020303" pitchFamily="18" charset="0"/>
              </a:rPr>
              <a:t> Analysis</a:t>
            </a:r>
            <a:endParaRPr lang="en-US" sz="2400" b="1">
              <a:solidFill>
                <a:srgbClr val="1F4C8C"/>
              </a:solidFill>
              <a:latin typeface="Georgia" panose="02040502050405020303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F4C8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248-4737-AED4-59E2F51287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C8C"/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Burglary!$J$1:$S$1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Burglary!$J$2:$S$2</c:f>
              <c:numCache>
                <c:formatCode>General</c:formatCode>
                <c:ptCount val="10"/>
                <c:pt idx="0">
                  <c:v>170</c:v>
                </c:pt>
                <c:pt idx="1">
                  <c:v>207</c:v>
                </c:pt>
                <c:pt idx="2">
                  <c:v>124</c:v>
                </c:pt>
                <c:pt idx="3">
                  <c:v>157</c:v>
                </c:pt>
                <c:pt idx="4">
                  <c:v>161</c:v>
                </c:pt>
                <c:pt idx="5">
                  <c:v>143</c:v>
                </c:pt>
                <c:pt idx="6">
                  <c:v>128</c:v>
                </c:pt>
                <c:pt idx="7">
                  <c:v>145</c:v>
                </c:pt>
                <c:pt idx="8">
                  <c:v>105</c:v>
                </c:pt>
                <c:pt idx="9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48-4737-AED4-59E2F5128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037304"/>
        <c:axId val="368032992"/>
      </c:barChart>
      <c:catAx>
        <c:axId val="368037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8032992"/>
        <c:crosses val="autoZero"/>
        <c:auto val="1"/>
        <c:lblAlgn val="ctr"/>
        <c:lblOffset val="100"/>
        <c:noMultiLvlLbl val="0"/>
      </c:catAx>
      <c:valAx>
        <c:axId val="368032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80373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2400">
                <a:solidFill>
                  <a:srgbClr val="1F4C8C"/>
                </a:solidFill>
                <a:latin typeface="Georgia" panose="02040502050405020303" pitchFamily="18" charset="0"/>
              </a:rPr>
              <a:t>Auto Theft 10 Year Analysis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348936"/>
        <c:axId val="342349720"/>
      </c:barChart>
      <c:catAx>
        <c:axId val="342348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42349720"/>
        <c:crosses val="autoZero"/>
        <c:auto val="1"/>
        <c:lblAlgn val="ctr"/>
        <c:lblOffset val="100"/>
        <c:noMultiLvlLbl val="0"/>
      </c:catAx>
      <c:valAx>
        <c:axId val="342349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423489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2000">
                <a:solidFill>
                  <a:srgbClr val="1F4C8C"/>
                </a:solidFill>
                <a:latin typeface="Georgia" panose="02040502050405020303" pitchFamily="18" charset="0"/>
              </a:rPr>
              <a:t>Auto Theft 10 Year Analysis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345016"/>
        <c:axId val="342343840"/>
      </c:barChart>
      <c:catAx>
        <c:axId val="342345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2343840"/>
        <c:crosses val="autoZero"/>
        <c:auto val="1"/>
        <c:lblAlgn val="ctr"/>
        <c:lblOffset val="100"/>
        <c:noMultiLvlLbl val="0"/>
      </c:catAx>
      <c:valAx>
        <c:axId val="342343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42345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2400">
                <a:solidFill>
                  <a:srgbClr val="1F4C8C"/>
                </a:solidFill>
                <a:latin typeface="Georgia" panose="02040502050405020303" pitchFamily="18" charset="0"/>
              </a:rPr>
              <a:t>Auto Theft 10 Year Analysis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347760"/>
        <c:axId val="342344232"/>
      </c:barChart>
      <c:catAx>
        <c:axId val="34234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42344232"/>
        <c:crosses val="autoZero"/>
        <c:auto val="1"/>
        <c:lblAlgn val="ctr"/>
        <c:lblOffset val="100"/>
        <c:noMultiLvlLbl val="0"/>
      </c:catAx>
      <c:valAx>
        <c:axId val="342344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42347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2000">
                <a:solidFill>
                  <a:srgbClr val="1F4C8C"/>
                </a:solidFill>
                <a:latin typeface="Georgia" panose="02040502050405020303" pitchFamily="18" charset="0"/>
              </a:rPr>
              <a:t>Auto Theft 10 Year Analysis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351288"/>
        <c:axId val="342348152"/>
      </c:barChart>
      <c:catAx>
        <c:axId val="342351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42348152"/>
        <c:crosses val="autoZero"/>
        <c:auto val="1"/>
        <c:lblAlgn val="ctr"/>
        <c:lblOffset val="100"/>
        <c:noMultiLvlLbl val="0"/>
      </c:catAx>
      <c:valAx>
        <c:axId val="342348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423512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solidFill>
                  <a:srgbClr val="1F4C8C"/>
                </a:solidFill>
              </a:defRPr>
            </a:pPr>
            <a:r>
              <a:rPr lang="en-US" sz="2000">
                <a:solidFill>
                  <a:srgbClr val="1F4C8C"/>
                </a:solidFill>
              </a:rPr>
              <a:t>Auto Theft 10 Year Analysis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F4C8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CD0-42C7-A360-AA61A699C1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1F4C8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GTA!$J$1:$S$1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GTA!$J$2:$S$2</c:f>
              <c:numCache>
                <c:formatCode>General</c:formatCode>
                <c:ptCount val="10"/>
                <c:pt idx="0">
                  <c:v>103</c:v>
                </c:pt>
                <c:pt idx="1">
                  <c:v>109</c:v>
                </c:pt>
                <c:pt idx="2">
                  <c:v>75</c:v>
                </c:pt>
                <c:pt idx="3">
                  <c:v>122</c:v>
                </c:pt>
                <c:pt idx="4">
                  <c:v>121</c:v>
                </c:pt>
                <c:pt idx="5">
                  <c:v>138</c:v>
                </c:pt>
                <c:pt idx="6">
                  <c:v>121</c:v>
                </c:pt>
                <c:pt idx="7">
                  <c:v>93</c:v>
                </c:pt>
                <c:pt idx="8">
                  <c:v>147</c:v>
                </c:pt>
                <c:pt idx="9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D0-42C7-A360-AA61A699C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037696"/>
        <c:axId val="368038872"/>
      </c:barChart>
      <c:catAx>
        <c:axId val="36803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</a:defRPr>
            </a:pPr>
            <a:endParaRPr lang="en-US"/>
          </a:p>
        </c:txPr>
        <c:crossAx val="368038872"/>
        <c:crosses val="autoZero"/>
        <c:auto val="1"/>
        <c:lblAlgn val="ctr"/>
        <c:lblOffset val="100"/>
        <c:noMultiLvlLbl val="0"/>
      </c:catAx>
      <c:valAx>
        <c:axId val="368038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</a:defRPr>
            </a:pPr>
            <a:endParaRPr lang="en-US"/>
          </a:p>
        </c:txPr>
        <c:crossAx val="368037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Georgia" panose="02040502050405020303" pitchFamily="18" charset="0"/>
        </a:defRPr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2400">
                <a:solidFill>
                  <a:srgbClr val="1F4C8C"/>
                </a:solidFill>
                <a:latin typeface="Georgia" panose="02040502050405020303" pitchFamily="18" charset="0"/>
              </a:rPr>
              <a:t>10 Year Analysis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853992"/>
        <c:axId val="343850464"/>
      </c:barChart>
      <c:catAx>
        <c:axId val="343853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43850464"/>
        <c:crosses val="autoZero"/>
        <c:auto val="1"/>
        <c:lblAlgn val="ctr"/>
        <c:lblOffset val="100"/>
        <c:noMultiLvlLbl val="0"/>
      </c:catAx>
      <c:valAx>
        <c:axId val="343850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438539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2800">
                <a:solidFill>
                  <a:srgbClr val="1F4C8C"/>
                </a:solidFill>
                <a:latin typeface="Georgia" panose="02040502050405020303" pitchFamily="18" charset="0"/>
              </a:rPr>
              <a:t>10 Year Analysis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850856"/>
        <c:axId val="343850072"/>
      </c:barChart>
      <c:catAx>
        <c:axId val="343850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43850072"/>
        <c:crosses val="autoZero"/>
        <c:auto val="1"/>
        <c:lblAlgn val="ctr"/>
        <c:lblOffset val="100"/>
        <c:noMultiLvlLbl val="0"/>
      </c:catAx>
      <c:valAx>
        <c:axId val="3438500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438508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10 Year Analysis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F4C8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813E-4294-9337-BD9F42A95E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'Part 2 Crime'!$J$1:$S$1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'Part 2 Crime'!$J$2:$S$2</c:f>
              <c:numCache>
                <c:formatCode>#,##0</c:formatCode>
                <c:ptCount val="10"/>
                <c:pt idx="0">
                  <c:v>1183</c:v>
                </c:pt>
                <c:pt idx="1">
                  <c:v>1343</c:v>
                </c:pt>
                <c:pt idx="2">
                  <c:v>1317</c:v>
                </c:pt>
                <c:pt idx="3">
                  <c:v>1039</c:v>
                </c:pt>
                <c:pt idx="4">
                  <c:v>1268</c:v>
                </c:pt>
                <c:pt idx="5">
                  <c:v>1566</c:v>
                </c:pt>
                <c:pt idx="6">
                  <c:v>1383</c:v>
                </c:pt>
                <c:pt idx="7">
                  <c:v>1319</c:v>
                </c:pt>
                <c:pt idx="8">
                  <c:v>1113</c:v>
                </c:pt>
                <c:pt idx="9">
                  <c:v>1039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3E-4294-9337-BD9F42A95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641800"/>
        <c:axId val="368638664"/>
      </c:barChart>
      <c:catAx>
        <c:axId val="368641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8638664"/>
        <c:crosses val="autoZero"/>
        <c:auto val="1"/>
        <c:lblAlgn val="ctr"/>
        <c:lblOffset val="100"/>
        <c:noMultiLvlLbl val="0"/>
      </c:catAx>
      <c:valAx>
        <c:axId val="3686386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8641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solidFill>
            <a:srgbClr val="1F4C8C"/>
          </a:solidFill>
          <a:latin typeface="Georgia" panose="02040502050405020303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2800">
                <a:solidFill>
                  <a:srgbClr val="1F4C8C"/>
                </a:solidFill>
                <a:latin typeface="Georgia" panose="02040502050405020303" pitchFamily="18" charset="0"/>
              </a:rPr>
              <a:t>Part 1 Crimes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8447324964953996E-2"/>
          <c:y val="0.10163661607516451"/>
          <c:w val="0.90720810215696457"/>
          <c:h val="0.808371372056753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510208"/>
        <c:axId val="332511776"/>
      </c:barChart>
      <c:catAx>
        <c:axId val="33251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2511776"/>
        <c:crosses val="autoZero"/>
        <c:auto val="1"/>
        <c:lblAlgn val="ctr"/>
        <c:lblOffset val="100"/>
        <c:noMultiLvlLbl val="0"/>
      </c:catAx>
      <c:valAx>
        <c:axId val="33251177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251020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6986431072773732E-2"/>
          <c:y val="1.5977794119375163E-2"/>
          <c:w val="0.96301356892722623"/>
          <c:h val="0.90534009454899145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8641408"/>
        <c:axId val="369326968"/>
        <c:axId val="0"/>
      </c:bar3DChart>
      <c:catAx>
        <c:axId val="36864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9326968"/>
        <c:crosses val="autoZero"/>
        <c:auto val="1"/>
        <c:lblAlgn val="ctr"/>
        <c:lblOffset val="100"/>
        <c:noMultiLvlLbl val="0"/>
      </c:catAx>
      <c:valAx>
        <c:axId val="369326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8641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663739759802752"/>
          <c:y val="0.25595344704204503"/>
          <c:w val="0.16021767110841914"/>
          <c:h val="0.30558362449778625"/>
        </c:manualLayout>
      </c:layout>
      <c:overlay val="0"/>
      <c:txPr>
        <a:bodyPr/>
        <a:lstStyle/>
        <a:p>
          <a:pPr>
            <a:defRPr sz="1600" b="1">
              <a:solidFill>
                <a:srgbClr val="1F4C8C"/>
              </a:solidFill>
              <a:latin typeface="Georgia" panose="02040502050405020303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'Response Times'!$A$8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1F4C8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1F4C8C"/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'Response Times'!$B$2:$D$2</c:f>
              <c:strCache>
                <c:ptCount val="3"/>
                <c:pt idx="0">
                  <c:v>Emergency</c:v>
                </c:pt>
                <c:pt idx="1">
                  <c:v>Priority</c:v>
                </c:pt>
                <c:pt idx="2">
                  <c:v>Routine</c:v>
                </c:pt>
              </c:strCache>
            </c:strRef>
          </c:cat>
          <c:val>
            <c:numRef>
              <c:f>'Response Times'!$B$8:$D$8</c:f>
              <c:numCache>
                <c:formatCode>General</c:formatCode>
                <c:ptCount val="3"/>
                <c:pt idx="0">
                  <c:v>3.8</c:v>
                </c:pt>
                <c:pt idx="1">
                  <c:v>7.9</c:v>
                </c:pt>
                <c:pt idx="2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0-4039-AD32-0812947DC160}"/>
            </c:ext>
          </c:extLst>
        </c:ser>
        <c:ser>
          <c:idx val="2"/>
          <c:order val="1"/>
          <c:tx>
            <c:strRef>
              <c:f>'Response Times'!$A$9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1F4C8C"/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'Response Times'!$B$2:$D$2</c:f>
              <c:strCache>
                <c:ptCount val="3"/>
                <c:pt idx="0">
                  <c:v>Emergency</c:v>
                </c:pt>
                <c:pt idx="1">
                  <c:v>Priority</c:v>
                </c:pt>
                <c:pt idx="2">
                  <c:v>Routine</c:v>
                </c:pt>
              </c:strCache>
            </c:strRef>
          </c:cat>
          <c:val>
            <c:numRef>
              <c:f>'Response Times'!$B$9:$D$9</c:f>
              <c:numCache>
                <c:formatCode>General</c:formatCode>
                <c:ptCount val="3"/>
                <c:pt idx="0">
                  <c:v>4</c:v>
                </c:pt>
                <c:pt idx="1">
                  <c:v>8.5</c:v>
                </c:pt>
                <c:pt idx="2">
                  <c:v>26.4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10-4039-AD32-0812947DC160}"/>
            </c:ext>
          </c:extLst>
        </c:ser>
        <c:ser>
          <c:idx val="3"/>
          <c:order val="2"/>
          <c:tx>
            <c:strRef>
              <c:f>'Response Times'!$A$10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1F4C8C"/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'Response Times'!$B$2:$D$2</c:f>
              <c:strCache>
                <c:ptCount val="3"/>
                <c:pt idx="0">
                  <c:v>Emergency</c:v>
                </c:pt>
                <c:pt idx="1">
                  <c:v>Priority</c:v>
                </c:pt>
                <c:pt idx="2">
                  <c:v>Routine</c:v>
                </c:pt>
              </c:strCache>
            </c:strRef>
          </c:cat>
          <c:val>
            <c:numRef>
              <c:f>'Response Times'!$B$10:$D$10</c:f>
              <c:numCache>
                <c:formatCode>General</c:formatCode>
                <c:ptCount val="3"/>
                <c:pt idx="0">
                  <c:v>3.8</c:v>
                </c:pt>
                <c:pt idx="1">
                  <c:v>8.3000000000000007</c:v>
                </c:pt>
                <c:pt idx="2">
                  <c:v>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10-4039-AD32-0812947DC160}"/>
            </c:ext>
          </c:extLst>
        </c:ser>
        <c:ser>
          <c:idx val="4"/>
          <c:order val="3"/>
          <c:tx>
            <c:strRef>
              <c:f>'Response Times'!$A$11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1F4C8C"/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'Response Times'!$B$2:$D$2</c:f>
              <c:strCache>
                <c:ptCount val="3"/>
                <c:pt idx="0">
                  <c:v>Emergency</c:v>
                </c:pt>
                <c:pt idx="1">
                  <c:v>Priority</c:v>
                </c:pt>
                <c:pt idx="2">
                  <c:v>Routine</c:v>
                </c:pt>
              </c:strCache>
            </c:strRef>
          </c:cat>
          <c:val>
            <c:numRef>
              <c:f>'Response Times'!$B$11:$D$11</c:f>
              <c:numCache>
                <c:formatCode>General</c:formatCode>
                <c:ptCount val="3"/>
                <c:pt idx="0">
                  <c:v>3.6</c:v>
                </c:pt>
                <c:pt idx="1">
                  <c:v>7.1</c:v>
                </c:pt>
                <c:pt idx="2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10-4039-AD32-0812947DC160}"/>
            </c:ext>
          </c:extLst>
        </c:ser>
        <c:ser>
          <c:idx val="5"/>
          <c:order val="4"/>
          <c:tx>
            <c:strRef>
              <c:f>'Response Times'!$A$12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1F4C8C"/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'Response Times'!$B$2:$D$2</c:f>
              <c:strCache>
                <c:ptCount val="3"/>
                <c:pt idx="0">
                  <c:v>Emergency</c:v>
                </c:pt>
                <c:pt idx="1">
                  <c:v>Priority</c:v>
                </c:pt>
                <c:pt idx="2">
                  <c:v>Routine</c:v>
                </c:pt>
              </c:strCache>
            </c:strRef>
          </c:cat>
          <c:val>
            <c:numRef>
              <c:f>'Response Times'!$B$12:$D$12</c:f>
              <c:numCache>
                <c:formatCode>General</c:formatCode>
                <c:ptCount val="3"/>
                <c:pt idx="0">
                  <c:v>3.9</c:v>
                </c:pt>
                <c:pt idx="1">
                  <c:v>7.7</c:v>
                </c:pt>
                <c:pt idx="2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10-4039-AD32-0812947DC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8641408"/>
        <c:axId val="369326968"/>
        <c:axId val="0"/>
      </c:bar3DChart>
      <c:catAx>
        <c:axId val="36864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9326968"/>
        <c:crosses val="autoZero"/>
        <c:auto val="1"/>
        <c:lblAlgn val="ctr"/>
        <c:lblOffset val="100"/>
        <c:noMultiLvlLbl val="0"/>
      </c:catAx>
      <c:valAx>
        <c:axId val="369326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8641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663739759802752"/>
          <c:y val="0.16108156672723603"/>
          <c:w val="0.10796150481189851"/>
          <c:h val="0.4696862507571169"/>
        </c:manualLayout>
      </c:layout>
      <c:overlay val="0"/>
      <c:txPr>
        <a:bodyPr/>
        <a:lstStyle/>
        <a:p>
          <a:pPr>
            <a:defRPr sz="1600" b="1">
              <a:solidFill>
                <a:srgbClr val="1F4C8C"/>
              </a:solidFill>
              <a:latin typeface="Georgia" panose="02040502050405020303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3200" dirty="0">
                <a:solidFill>
                  <a:srgbClr val="1F4C8C"/>
                </a:solidFill>
                <a:latin typeface="Georgia" panose="02040502050405020303" pitchFamily="18" charset="0"/>
              </a:rPr>
              <a:t>2018 Part 1 Crimes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514912"/>
        <c:axId val="332517264"/>
      </c:barChart>
      <c:catAx>
        <c:axId val="332514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2517264"/>
        <c:crosses val="autoZero"/>
        <c:auto val="1"/>
        <c:lblAlgn val="ctr"/>
        <c:lblOffset val="100"/>
        <c:noMultiLvlLbl val="0"/>
      </c:catAx>
      <c:valAx>
        <c:axId val="33251726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2514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2400" b="1">
                <a:solidFill>
                  <a:srgbClr val="1F4C8C"/>
                </a:solidFill>
                <a:latin typeface="Georgia" panose="02040502050405020303" pitchFamily="18" charset="0"/>
              </a:rPr>
              <a:t>Part 1 Crimes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515696"/>
        <c:axId val="332516088"/>
      </c:barChart>
      <c:catAx>
        <c:axId val="332515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2516088"/>
        <c:crosses val="autoZero"/>
        <c:auto val="1"/>
        <c:lblAlgn val="ctr"/>
        <c:lblOffset val="100"/>
        <c:noMultiLvlLbl val="0"/>
      </c:catAx>
      <c:valAx>
        <c:axId val="33251608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2515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2400">
                <a:solidFill>
                  <a:srgbClr val="1F4C8C"/>
                </a:solidFill>
                <a:latin typeface="Georgia" panose="02040502050405020303" pitchFamily="18" charset="0"/>
              </a:rPr>
              <a:t>Part 1 Crimes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516872"/>
        <c:axId val="332512952"/>
      </c:barChart>
      <c:catAx>
        <c:axId val="332516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2512952"/>
        <c:crosses val="autoZero"/>
        <c:auto val="1"/>
        <c:lblAlgn val="ctr"/>
        <c:lblOffset val="100"/>
        <c:noMultiLvlLbl val="0"/>
      </c:catAx>
      <c:valAx>
        <c:axId val="33251295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251687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2800">
                <a:solidFill>
                  <a:srgbClr val="1F4C8C"/>
                </a:solidFill>
                <a:latin typeface="Georgia" panose="02040502050405020303" pitchFamily="18" charset="0"/>
              </a:rPr>
              <a:t>Part 1 Crimes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8447324964953996E-2"/>
          <c:y val="0.10163661607516451"/>
          <c:w val="0.90720810215696457"/>
          <c:h val="0.808371372056753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510208"/>
        <c:axId val="332511776"/>
      </c:barChart>
      <c:catAx>
        <c:axId val="33251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2511776"/>
        <c:crosses val="autoZero"/>
        <c:auto val="1"/>
        <c:lblAlgn val="ctr"/>
        <c:lblOffset val="100"/>
        <c:noMultiLvlLbl val="0"/>
      </c:catAx>
      <c:valAx>
        <c:axId val="33251177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3251020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>
                <a:solidFill>
                  <a:srgbClr val="1F4C8C"/>
                </a:solidFill>
                <a:latin typeface="Georgia" panose="02040502050405020303" pitchFamily="18" charset="0"/>
              </a:defRPr>
            </a:pPr>
            <a:r>
              <a:rPr lang="en-US" sz="3200">
                <a:solidFill>
                  <a:srgbClr val="1F4C8C"/>
                </a:solidFill>
                <a:latin typeface="Georgia" panose="02040502050405020303" pitchFamily="18" charset="0"/>
              </a:rPr>
              <a:t>Part 1 Crimes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F4C8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5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BB21-4774-800A-1E0CA05688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1F4C8C"/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'City Comparison'!$B$1:$G$1</c:f>
              <c:strCache>
                <c:ptCount val="6"/>
                <c:pt idx="0">
                  <c:v>Norwalk</c:v>
                </c:pt>
                <c:pt idx="1">
                  <c:v>Lakewood</c:v>
                </c:pt>
                <c:pt idx="2">
                  <c:v>Cerritos</c:v>
                </c:pt>
                <c:pt idx="3">
                  <c:v>Bellflower</c:v>
                </c:pt>
                <c:pt idx="4">
                  <c:v>Paramount</c:v>
                </c:pt>
                <c:pt idx="5">
                  <c:v>La Mirada</c:v>
                </c:pt>
              </c:strCache>
            </c:strRef>
          </c:cat>
          <c:val>
            <c:numRef>
              <c:f>'City Comparison'!$B$4:$G$4</c:f>
              <c:numCache>
                <c:formatCode>#,##0</c:formatCode>
                <c:ptCount val="6"/>
                <c:pt idx="0">
                  <c:v>1861</c:v>
                </c:pt>
                <c:pt idx="1">
                  <c:v>1854</c:v>
                </c:pt>
                <c:pt idx="2">
                  <c:v>1691</c:v>
                </c:pt>
                <c:pt idx="3">
                  <c:v>2054</c:v>
                </c:pt>
                <c:pt idx="4">
                  <c:v>1638</c:v>
                </c:pt>
                <c:pt idx="5" formatCode="General">
                  <c:v>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21-4774-800A-1E0CA0568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147744"/>
        <c:axId val="366148136"/>
      </c:barChart>
      <c:catAx>
        <c:axId val="36614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6148136"/>
        <c:crosses val="autoZero"/>
        <c:auto val="1"/>
        <c:lblAlgn val="ctr"/>
        <c:lblOffset val="100"/>
        <c:noMultiLvlLbl val="0"/>
      </c:catAx>
      <c:valAx>
        <c:axId val="36614813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1F4C8C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36614774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AB99D-02B5-4CA4-B042-1CEC828795AB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BF205B-027B-401B-B5AB-0AFE113B01A8}">
      <dgm:prSet/>
      <dgm:spPr>
        <a:solidFill>
          <a:srgbClr val="00206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Input</a:t>
          </a:r>
        </a:p>
      </dgm:t>
    </dgm:pt>
    <dgm:pt modelId="{2B37CCB8-8228-47EC-A1AC-FFA87C648DDA}" type="parTrans" cxnId="{17676ECB-6489-495C-BC96-0DA5A06196CA}">
      <dgm:prSet/>
      <dgm:spPr/>
      <dgm:t>
        <a:bodyPr/>
        <a:lstStyle/>
        <a:p>
          <a:endParaRPr lang="en-US"/>
        </a:p>
      </dgm:t>
    </dgm:pt>
    <dgm:pt modelId="{945100C6-B19B-486A-BA4A-ADE362897956}" type="sibTrans" cxnId="{17676ECB-6489-495C-BC96-0DA5A06196CA}">
      <dgm:prSet/>
      <dgm:spPr/>
      <dgm:t>
        <a:bodyPr/>
        <a:lstStyle/>
        <a:p>
          <a:endParaRPr lang="en-US"/>
        </a:p>
      </dgm:t>
    </dgm:pt>
    <dgm:pt modelId="{5E77CA8E-A1EB-4864-A056-DE2613B90147}">
      <dgm:prSet custT="1"/>
      <dgm:spPr/>
      <dgm:t>
        <a:bodyPr/>
        <a:lstStyle/>
        <a:p>
          <a:r>
            <a:rPr lang="en-US" sz="1600" dirty="0"/>
            <a:t>Input the La Mirada Community Sheriff’s Station # in your phone  </a:t>
          </a:r>
          <a:r>
            <a:rPr lang="en-US" sz="1600" b="1" dirty="0"/>
            <a:t>562-902-2960</a:t>
          </a:r>
        </a:p>
      </dgm:t>
    </dgm:pt>
    <dgm:pt modelId="{3AEE3F0E-A1FD-4CB9-B0FB-9D8D03AFD7F9}" type="parTrans" cxnId="{B2AA57DB-00B6-4B0B-B293-73FF80EA33A6}">
      <dgm:prSet/>
      <dgm:spPr/>
      <dgm:t>
        <a:bodyPr/>
        <a:lstStyle/>
        <a:p>
          <a:endParaRPr lang="en-US"/>
        </a:p>
      </dgm:t>
    </dgm:pt>
    <dgm:pt modelId="{74680911-32B6-4089-B397-9DF175B10B10}" type="sibTrans" cxnId="{B2AA57DB-00B6-4B0B-B293-73FF80EA33A6}">
      <dgm:prSet/>
      <dgm:spPr/>
      <dgm:t>
        <a:bodyPr/>
        <a:lstStyle/>
        <a:p>
          <a:endParaRPr lang="en-US"/>
        </a:p>
      </dgm:t>
    </dgm:pt>
    <dgm:pt modelId="{F5DB3D9B-2AC0-4619-995B-202B9FB60CE2}">
      <dgm:prSet/>
      <dgm:spPr>
        <a:solidFill>
          <a:srgbClr val="00206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Like</a:t>
          </a:r>
        </a:p>
      </dgm:t>
    </dgm:pt>
    <dgm:pt modelId="{E2A59C71-A6C3-4124-AFBF-7AD168DA81A9}" type="parTrans" cxnId="{1DCDC653-25FB-48B2-971A-B2AB2D028F90}">
      <dgm:prSet/>
      <dgm:spPr/>
      <dgm:t>
        <a:bodyPr/>
        <a:lstStyle/>
        <a:p>
          <a:endParaRPr lang="en-US"/>
        </a:p>
      </dgm:t>
    </dgm:pt>
    <dgm:pt modelId="{F5364C42-2EAE-42F9-8A6D-BFDB4F930F31}" type="sibTrans" cxnId="{1DCDC653-25FB-48B2-971A-B2AB2D028F90}">
      <dgm:prSet/>
      <dgm:spPr/>
      <dgm:t>
        <a:bodyPr/>
        <a:lstStyle/>
        <a:p>
          <a:endParaRPr lang="en-US"/>
        </a:p>
      </dgm:t>
    </dgm:pt>
    <dgm:pt modelId="{B5B0EE26-2BC8-452A-B3D8-EBC9AF8FB053}">
      <dgm:prSet custT="1"/>
      <dgm:spPr/>
      <dgm:t>
        <a:bodyPr/>
        <a:lstStyle/>
        <a:p>
          <a:r>
            <a:rPr lang="en-US" sz="1400" dirty="0"/>
            <a:t>Like the La Mirada Public Safety Facebook Page</a:t>
          </a:r>
        </a:p>
      </dgm:t>
    </dgm:pt>
    <dgm:pt modelId="{598021DC-A6FF-4964-B0FD-F1A4B5A2647C}" type="parTrans" cxnId="{C27BFD4E-A1FB-45C9-AA68-87C1139DF71C}">
      <dgm:prSet/>
      <dgm:spPr/>
      <dgm:t>
        <a:bodyPr/>
        <a:lstStyle/>
        <a:p>
          <a:endParaRPr lang="en-US"/>
        </a:p>
      </dgm:t>
    </dgm:pt>
    <dgm:pt modelId="{7C62913C-2078-4F8C-BEEA-2DC648452952}" type="sibTrans" cxnId="{C27BFD4E-A1FB-45C9-AA68-87C1139DF71C}">
      <dgm:prSet/>
      <dgm:spPr/>
      <dgm:t>
        <a:bodyPr/>
        <a:lstStyle/>
        <a:p>
          <a:endParaRPr lang="en-US"/>
        </a:p>
      </dgm:t>
    </dgm:pt>
    <dgm:pt modelId="{99916795-7507-4B03-86C2-E9D481E6B125}">
      <dgm:prSet/>
      <dgm:spPr>
        <a:solidFill>
          <a:srgbClr val="00206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/>
            <a:t>Download</a:t>
          </a:r>
        </a:p>
      </dgm:t>
    </dgm:pt>
    <dgm:pt modelId="{EF233CB9-5D44-469D-BC58-1A0FAC8B85A3}" type="parTrans" cxnId="{37249F44-4613-42C9-AC00-F303DA2D1B2C}">
      <dgm:prSet/>
      <dgm:spPr/>
      <dgm:t>
        <a:bodyPr/>
        <a:lstStyle/>
        <a:p>
          <a:endParaRPr lang="en-US"/>
        </a:p>
      </dgm:t>
    </dgm:pt>
    <dgm:pt modelId="{D24A8D5C-6758-4F7E-94D9-E3F4E76686D7}" type="sibTrans" cxnId="{37249F44-4613-42C9-AC00-F303DA2D1B2C}">
      <dgm:prSet/>
      <dgm:spPr/>
      <dgm:t>
        <a:bodyPr/>
        <a:lstStyle/>
        <a:p>
          <a:endParaRPr lang="en-US"/>
        </a:p>
      </dgm:t>
    </dgm:pt>
    <dgm:pt modelId="{0DC5DF75-780E-4F46-A033-6868B075E442}">
      <dgm:prSet custT="1"/>
      <dgm:spPr/>
      <dgm:t>
        <a:bodyPr/>
        <a:lstStyle/>
        <a:p>
          <a:r>
            <a:rPr lang="en-US" sz="1400" dirty="0"/>
            <a:t>Download “</a:t>
          </a:r>
          <a:r>
            <a:rPr lang="en-US" sz="1400" dirty="0" err="1"/>
            <a:t>Mylamirada</a:t>
          </a:r>
          <a:r>
            <a:rPr lang="en-US" sz="1400" dirty="0"/>
            <a:t>” app to report items like graffiti or worn-out signs,  and blighted houses. </a:t>
          </a:r>
        </a:p>
      </dgm:t>
    </dgm:pt>
    <dgm:pt modelId="{1E9B8279-E1B3-415C-96A6-DCF25379E86C}" type="parTrans" cxnId="{225E0A13-C8E4-4D86-9790-131E7571B8E7}">
      <dgm:prSet/>
      <dgm:spPr/>
      <dgm:t>
        <a:bodyPr/>
        <a:lstStyle/>
        <a:p>
          <a:endParaRPr lang="en-US"/>
        </a:p>
      </dgm:t>
    </dgm:pt>
    <dgm:pt modelId="{B8DD1049-C967-4FFE-910B-452B01A6A87B}" type="sibTrans" cxnId="{225E0A13-C8E4-4D86-9790-131E7571B8E7}">
      <dgm:prSet/>
      <dgm:spPr/>
      <dgm:t>
        <a:bodyPr/>
        <a:lstStyle/>
        <a:p>
          <a:endParaRPr lang="en-US"/>
        </a:p>
      </dgm:t>
    </dgm:pt>
    <dgm:pt modelId="{47D948AA-EFBE-488D-A827-8A180DAEA581}">
      <dgm:prSet/>
      <dgm:spPr>
        <a:solidFill>
          <a:srgbClr val="00206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/>
            <a:t>Follow</a:t>
          </a:r>
        </a:p>
      </dgm:t>
    </dgm:pt>
    <dgm:pt modelId="{3181A8B1-43AB-4B43-99D9-CF5F26E8F7C5}" type="parTrans" cxnId="{477ECD5B-F5CC-4A4B-A889-07F2B7E78470}">
      <dgm:prSet/>
      <dgm:spPr/>
      <dgm:t>
        <a:bodyPr/>
        <a:lstStyle/>
        <a:p>
          <a:endParaRPr lang="en-US"/>
        </a:p>
      </dgm:t>
    </dgm:pt>
    <dgm:pt modelId="{4805E5B2-6911-4044-874D-85C6A9594A72}" type="sibTrans" cxnId="{477ECD5B-F5CC-4A4B-A889-07F2B7E78470}">
      <dgm:prSet/>
      <dgm:spPr/>
      <dgm:t>
        <a:bodyPr/>
        <a:lstStyle/>
        <a:p>
          <a:endParaRPr lang="en-US"/>
        </a:p>
      </dgm:t>
    </dgm:pt>
    <dgm:pt modelId="{EF697C92-61E5-4495-B5DB-F49FFF53885F}">
      <dgm:prSet custT="1"/>
      <dgm:spPr/>
      <dgm:t>
        <a:bodyPr/>
        <a:lstStyle/>
        <a:p>
          <a:r>
            <a:rPr lang="en-US" sz="1600" dirty="0"/>
            <a:t>Follow us on Twitter @</a:t>
          </a:r>
          <a:r>
            <a:rPr lang="en-US" sz="1600" dirty="0" err="1"/>
            <a:t>LaMiradaPS</a:t>
          </a:r>
          <a:endParaRPr lang="en-US" sz="1600" dirty="0"/>
        </a:p>
      </dgm:t>
    </dgm:pt>
    <dgm:pt modelId="{8ECE0DC8-FA2B-4570-8591-59B387A25CFC}" type="parTrans" cxnId="{4C521C1A-24A4-4EBD-A2FB-CD557EF009CE}">
      <dgm:prSet/>
      <dgm:spPr/>
      <dgm:t>
        <a:bodyPr/>
        <a:lstStyle/>
        <a:p>
          <a:endParaRPr lang="en-US"/>
        </a:p>
      </dgm:t>
    </dgm:pt>
    <dgm:pt modelId="{28CC2D7A-A7FA-4A09-86A0-8EB2046ACD4A}" type="sibTrans" cxnId="{4C521C1A-24A4-4EBD-A2FB-CD557EF009CE}">
      <dgm:prSet/>
      <dgm:spPr/>
      <dgm:t>
        <a:bodyPr/>
        <a:lstStyle/>
        <a:p>
          <a:endParaRPr lang="en-US"/>
        </a:p>
      </dgm:t>
    </dgm:pt>
    <dgm:pt modelId="{D9BD0ED5-6700-417F-888C-B8BBCEDDA837}">
      <dgm:prSet/>
      <dgm:spPr>
        <a:solidFill>
          <a:srgbClr val="00206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/>
            <a:t>Join</a:t>
          </a:r>
        </a:p>
      </dgm:t>
    </dgm:pt>
    <dgm:pt modelId="{F90DF35C-1B40-452A-BCAF-FDC228F89282}" type="parTrans" cxnId="{85210F0B-548B-4C8A-A784-93117CCDBAEF}">
      <dgm:prSet/>
      <dgm:spPr/>
      <dgm:t>
        <a:bodyPr/>
        <a:lstStyle/>
        <a:p>
          <a:endParaRPr lang="en-US"/>
        </a:p>
      </dgm:t>
    </dgm:pt>
    <dgm:pt modelId="{FD584260-C96C-4B0B-AE9D-AE9AB3EA9D57}" type="sibTrans" cxnId="{85210F0B-548B-4C8A-A784-93117CCDBAEF}">
      <dgm:prSet/>
      <dgm:spPr/>
      <dgm:t>
        <a:bodyPr/>
        <a:lstStyle/>
        <a:p>
          <a:endParaRPr lang="en-US"/>
        </a:p>
      </dgm:t>
    </dgm:pt>
    <dgm:pt modelId="{FE46F757-8175-46BC-9FAE-8A35DFF96375}">
      <dgm:prSet custT="1"/>
      <dgm:spPr/>
      <dgm:t>
        <a:bodyPr/>
        <a:lstStyle/>
        <a:p>
          <a:r>
            <a:rPr lang="en-US" sz="1600" dirty="0"/>
            <a:t>Join E-Watch and Nextdoor </a:t>
          </a:r>
          <a:br>
            <a:rPr lang="en-US" sz="1100" dirty="0"/>
          </a:br>
          <a:endParaRPr lang="en-US" sz="1100" dirty="0"/>
        </a:p>
      </dgm:t>
    </dgm:pt>
    <dgm:pt modelId="{07669ECA-536A-4400-B689-75CEDE2B19D3}" type="parTrans" cxnId="{D3BBB15B-07E8-4064-B514-B5A7BF3DA6BA}">
      <dgm:prSet/>
      <dgm:spPr/>
      <dgm:t>
        <a:bodyPr/>
        <a:lstStyle/>
        <a:p>
          <a:endParaRPr lang="en-US"/>
        </a:p>
      </dgm:t>
    </dgm:pt>
    <dgm:pt modelId="{7B1A2CBF-34D0-4DF8-882A-0D8482155C47}" type="sibTrans" cxnId="{D3BBB15B-07E8-4064-B514-B5A7BF3DA6BA}">
      <dgm:prSet/>
      <dgm:spPr/>
      <dgm:t>
        <a:bodyPr/>
        <a:lstStyle/>
        <a:p>
          <a:endParaRPr lang="en-US"/>
        </a:p>
      </dgm:t>
    </dgm:pt>
    <dgm:pt modelId="{73F8178C-233D-4866-87CD-52945BD0EC2D}" type="pres">
      <dgm:prSet presAssocID="{AE0AB99D-02B5-4CA4-B042-1CEC828795AB}" presName="Name0" presStyleCnt="0">
        <dgm:presLayoutVars>
          <dgm:dir/>
          <dgm:animLvl val="lvl"/>
          <dgm:resizeHandles val="exact"/>
        </dgm:presLayoutVars>
      </dgm:prSet>
      <dgm:spPr/>
    </dgm:pt>
    <dgm:pt modelId="{278039CB-9631-4B76-A91C-18BD899E630F}" type="pres">
      <dgm:prSet presAssocID="{3FBF205B-027B-401B-B5AB-0AFE113B01A8}" presName="composite" presStyleCnt="0"/>
      <dgm:spPr/>
    </dgm:pt>
    <dgm:pt modelId="{86F51646-B67C-4E95-9312-A6610758C5E2}" type="pres">
      <dgm:prSet presAssocID="{3FBF205B-027B-401B-B5AB-0AFE113B01A8}" presName="parTx" presStyleLbl="alignNode1" presStyleIdx="0" presStyleCnt="5">
        <dgm:presLayoutVars>
          <dgm:chMax val="0"/>
          <dgm:chPref val="0"/>
        </dgm:presLayoutVars>
      </dgm:prSet>
      <dgm:spPr/>
    </dgm:pt>
    <dgm:pt modelId="{00DD1403-9047-4491-9A2D-A2FF29129650}" type="pres">
      <dgm:prSet presAssocID="{3FBF205B-027B-401B-B5AB-0AFE113B01A8}" presName="desTx" presStyleLbl="alignAccFollowNode1" presStyleIdx="0" presStyleCnt="5">
        <dgm:presLayoutVars/>
      </dgm:prSet>
      <dgm:spPr/>
    </dgm:pt>
    <dgm:pt modelId="{F406807B-F266-47D9-918A-A0DA04BDAF52}" type="pres">
      <dgm:prSet presAssocID="{945100C6-B19B-486A-BA4A-ADE362897956}" presName="space" presStyleCnt="0"/>
      <dgm:spPr/>
    </dgm:pt>
    <dgm:pt modelId="{8951101B-0F29-4A89-B6C7-562414C6ACA9}" type="pres">
      <dgm:prSet presAssocID="{F5DB3D9B-2AC0-4619-995B-202B9FB60CE2}" presName="composite" presStyleCnt="0"/>
      <dgm:spPr/>
    </dgm:pt>
    <dgm:pt modelId="{5CDCF681-B2F1-4C78-BE3B-F0E651F45270}" type="pres">
      <dgm:prSet presAssocID="{F5DB3D9B-2AC0-4619-995B-202B9FB60CE2}" presName="parTx" presStyleLbl="alignNode1" presStyleIdx="1" presStyleCnt="5">
        <dgm:presLayoutVars>
          <dgm:chMax val="0"/>
          <dgm:chPref val="0"/>
        </dgm:presLayoutVars>
      </dgm:prSet>
      <dgm:spPr/>
    </dgm:pt>
    <dgm:pt modelId="{EC5DCEE6-A536-4C1C-8C23-28092C17DD3B}" type="pres">
      <dgm:prSet presAssocID="{F5DB3D9B-2AC0-4619-995B-202B9FB60CE2}" presName="desTx" presStyleLbl="alignAccFollowNode1" presStyleIdx="1" presStyleCnt="5">
        <dgm:presLayoutVars/>
      </dgm:prSet>
      <dgm:spPr/>
    </dgm:pt>
    <dgm:pt modelId="{FB125C41-0810-4D4D-B7E0-942DA7766CC8}" type="pres">
      <dgm:prSet presAssocID="{F5364C42-2EAE-42F9-8A6D-BFDB4F930F31}" presName="space" presStyleCnt="0"/>
      <dgm:spPr/>
    </dgm:pt>
    <dgm:pt modelId="{DFE7B2D2-5374-471F-B3F3-0BE28E7B512A}" type="pres">
      <dgm:prSet presAssocID="{99916795-7507-4B03-86C2-E9D481E6B125}" presName="composite" presStyleCnt="0"/>
      <dgm:spPr/>
    </dgm:pt>
    <dgm:pt modelId="{C96D6C1D-66BA-4B30-AB03-C74FE108E44A}" type="pres">
      <dgm:prSet presAssocID="{99916795-7507-4B03-86C2-E9D481E6B125}" presName="parTx" presStyleLbl="alignNode1" presStyleIdx="2" presStyleCnt="5">
        <dgm:presLayoutVars>
          <dgm:chMax val="0"/>
          <dgm:chPref val="0"/>
        </dgm:presLayoutVars>
      </dgm:prSet>
      <dgm:spPr/>
    </dgm:pt>
    <dgm:pt modelId="{AE3000DB-8331-426D-94D4-0CBC15D8E981}" type="pres">
      <dgm:prSet presAssocID="{99916795-7507-4B03-86C2-E9D481E6B125}" presName="desTx" presStyleLbl="alignAccFollowNode1" presStyleIdx="2" presStyleCnt="5">
        <dgm:presLayoutVars/>
      </dgm:prSet>
      <dgm:spPr/>
    </dgm:pt>
    <dgm:pt modelId="{3BE9E37D-F57A-410A-B71D-E81E4049E3B3}" type="pres">
      <dgm:prSet presAssocID="{D24A8D5C-6758-4F7E-94D9-E3F4E76686D7}" presName="space" presStyleCnt="0"/>
      <dgm:spPr/>
    </dgm:pt>
    <dgm:pt modelId="{1195B67F-E622-4549-A800-D7FCF4524EB0}" type="pres">
      <dgm:prSet presAssocID="{47D948AA-EFBE-488D-A827-8A180DAEA581}" presName="composite" presStyleCnt="0"/>
      <dgm:spPr/>
    </dgm:pt>
    <dgm:pt modelId="{25E32D24-57CB-4857-86FE-22479ED35899}" type="pres">
      <dgm:prSet presAssocID="{47D948AA-EFBE-488D-A827-8A180DAEA581}" presName="parTx" presStyleLbl="alignNode1" presStyleIdx="3" presStyleCnt="5">
        <dgm:presLayoutVars>
          <dgm:chMax val="0"/>
          <dgm:chPref val="0"/>
        </dgm:presLayoutVars>
      </dgm:prSet>
      <dgm:spPr/>
    </dgm:pt>
    <dgm:pt modelId="{7C802532-51BC-44E3-BB19-73163AD98B43}" type="pres">
      <dgm:prSet presAssocID="{47D948AA-EFBE-488D-A827-8A180DAEA581}" presName="desTx" presStyleLbl="alignAccFollowNode1" presStyleIdx="3" presStyleCnt="5">
        <dgm:presLayoutVars/>
      </dgm:prSet>
      <dgm:spPr/>
    </dgm:pt>
    <dgm:pt modelId="{49DB0C9C-DAD4-49B1-B859-39195131188B}" type="pres">
      <dgm:prSet presAssocID="{4805E5B2-6911-4044-874D-85C6A9594A72}" presName="space" presStyleCnt="0"/>
      <dgm:spPr/>
    </dgm:pt>
    <dgm:pt modelId="{EC430CA9-3291-4FD2-89ED-E404ADE42B2B}" type="pres">
      <dgm:prSet presAssocID="{D9BD0ED5-6700-417F-888C-B8BBCEDDA837}" presName="composite" presStyleCnt="0"/>
      <dgm:spPr/>
    </dgm:pt>
    <dgm:pt modelId="{7A69CCC4-7760-4106-BB29-C1020C34145C}" type="pres">
      <dgm:prSet presAssocID="{D9BD0ED5-6700-417F-888C-B8BBCEDDA837}" presName="parTx" presStyleLbl="alignNode1" presStyleIdx="4" presStyleCnt="5">
        <dgm:presLayoutVars>
          <dgm:chMax val="0"/>
          <dgm:chPref val="0"/>
        </dgm:presLayoutVars>
      </dgm:prSet>
      <dgm:spPr/>
    </dgm:pt>
    <dgm:pt modelId="{8D0BE4E5-845F-4A52-8BBC-1C019297DD84}" type="pres">
      <dgm:prSet presAssocID="{D9BD0ED5-6700-417F-888C-B8BBCEDDA837}" presName="desTx" presStyleLbl="alignAccFollowNode1" presStyleIdx="4" presStyleCnt="5">
        <dgm:presLayoutVars/>
      </dgm:prSet>
      <dgm:spPr/>
    </dgm:pt>
  </dgm:ptLst>
  <dgm:cxnLst>
    <dgm:cxn modelId="{85210F0B-548B-4C8A-A784-93117CCDBAEF}" srcId="{AE0AB99D-02B5-4CA4-B042-1CEC828795AB}" destId="{D9BD0ED5-6700-417F-888C-B8BBCEDDA837}" srcOrd="4" destOrd="0" parTransId="{F90DF35C-1B40-452A-BCAF-FDC228F89282}" sibTransId="{FD584260-C96C-4B0B-AE9D-AE9AB3EA9D57}"/>
    <dgm:cxn modelId="{225E0A13-C8E4-4D86-9790-131E7571B8E7}" srcId="{99916795-7507-4B03-86C2-E9D481E6B125}" destId="{0DC5DF75-780E-4F46-A033-6868B075E442}" srcOrd="0" destOrd="0" parTransId="{1E9B8279-E1B3-415C-96A6-DCF25379E86C}" sibTransId="{B8DD1049-C967-4FFE-910B-452B01A6A87B}"/>
    <dgm:cxn modelId="{4C521C1A-24A4-4EBD-A2FB-CD557EF009CE}" srcId="{47D948AA-EFBE-488D-A827-8A180DAEA581}" destId="{EF697C92-61E5-4495-B5DB-F49FFF53885F}" srcOrd="0" destOrd="0" parTransId="{8ECE0DC8-FA2B-4570-8591-59B387A25CFC}" sibTransId="{28CC2D7A-A7FA-4A09-86A0-8EB2046ACD4A}"/>
    <dgm:cxn modelId="{E81D3626-1B51-4ADD-A8E1-74A1B06DFB71}" type="presOf" srcId="{99916795-7507-4B03-86C2-E9D481E6B125}" destId="{C96D6C1D-66BA-4B30-AB03-C74FE108E44A}" srcOrd="0" destOrd="0" presId="urn:microsoft.com/office/officeart/2016/7/layout/HorizontalActionList"/>
    <dgm:cxn modelId="{12DF443A-9320-4AD1-B899-92CC1D844DB2}" type="presOf" srcId="{3FBF205B-027B-401B-B5AB-0AFE113B01A8}" destId="{86F51646-B67C-4E95-9312-A6610758C5E2}" srcOrd="0" destOrd="0" presId="urn:microsoft.com/office/officeart/2016/7/layout/HorizontalActionList"/>
    <dgm:cxn modelId="{A98FB83E-5B94-4234-8307-5E8D06631819}" type="presOf" srcId="{0DC5DF75-780E-4F46-A033-6868B075E442}" destId="{AE3000DB-8331-426D-94D4-0CBC15D8E981}" srcOrd="0" destOrd="0" presId="urn:microsoft.com/office/officeart/2016/7/layout/HorizontalActionList"/>
    <dgm:cxn modelId="{D3BBB15B-07E8-4064-B514-B5A7BF3DA6BA}" srcId="{D9BD0ED5-6700-417F-888C-B8BBCEDDA837}" destId="{FE46F757-8175-46BC-9FAE-8A35DFF96375}" srcOrd="0" destOrd="0" parTransId="{07669ECA-536A-4400-B689-75CEDE2B19D3}" sibTransId="{7B1A2CBF-34D0-4DF8-882A-0D8482155C47}"/>
    <dgm:cxn modelId="{477ECD5B-F5CC-4A4B-A889-07F2B7E78470}" srcId="{AE0AB99D-02B5-4CA4-B042-1CEC828795AB}" destId="{47D948AA-EFBE-488D-A827-8A180DAEA581}" srcOrd="3" destOrd="0" parTransId="{3181A8B1-43AB-4B43-99D9-CF5F26E8F7C5}" sibTransId="{4805E5B2-6911-4044-874D-85C6A9594A72}"/>
    <dgm:cxn modelId="{241FD75E-CE76-4752-97B0-8257073C8FAB}" type="presOf" srcId="{5E77CA8E-A1EB-4864-A056-DE2613B90147}" destId="{00DD1403-9047-4491-9A2D-A2FF29129650}" srcOrd="0" destOrd="0" presId="urn:microsoft.com/office/officeart/2016/7/layout/HorizontalActionList"/>
    <dgm:cxn modelId="{5EAE6763-5200-46AC-A6FA-F80D3C6CA6D2}" type="presOf" srcId="{AE0AB99D-02B5-4CA4-B042-1CEC828795AB}" destId="{73F8178C-233D-4866-87CD-52945BD0EC2D}" srcOrd="0" destOrd="0" presId="urn:microsoft.com/office/officeart/2016/7/layout/HorizontalActionList"/>
    <dgm:cxn modelId="{37249F44-4613-42C9-AC00-F303DA2D1B2C}" srcId="{AE0AB99D-02B5-4CA4-B042-1CEC828795AB}" destId="{99916795-7507-4B03-86C2-E9D481E6B125}" srcOrd="2" destOrd="0" parTransId="{EF233CB9-5D44-469D-BC58-1A0FAC8B85A3}" sibTransId="{D24A8D5C-6758-4F7E-94D9-E3F4E76686D7}"/>
    <dgm:cxn modelId="{C27BFD4E-A1FB-45C9-AA68-87C1139DF71C}" srcId="{F5DB3D9B-2AC0-4619-995B-202B9FB60CE2}" destId="{B5B0EE26-2BC8-452A-B3D8-EBC9AF8FB053}" srcOrd="0" destOrd="0" parTransId="{598021DC-A6FF-4964-B0FD-F1A4B5A2647C}" sibTransId="{7C62913C-2078-4F8C-BEEA-2DC648452952}"/>
    <dgm:cxn modelId="{1DCDC653-25FB-48B2-971A-B2AB2D028F90}" srcId="{AE0AB99D-02B5-4CA4-B042-1CEC828795AB}" destId="{F5DB3D9B-2AC0-4619-995B-202B9FB60CE2}" srcOrd="1" destOrd="0" parTransId="{E2A59C71-A6C3-4124-AFBF-7AD168DA81A9}" sibTransId="{F5364C42-2EAE-42F9-8A6D-BFDB4F930F31}"/>
    <dgm:cxn modelId="{30E7258E-A4BE-416B-B94A-0B09C11BD139}" type="presOf" srcId="{D9BD0ED5-6700-417F-888C-B8BBCEDDA837}" destId="{7A69CCC4-7760-4106-BB29-C1020C34145C}" srcOrd="0" destOrd="0" presId="urn:microsoft.com/office/officeart/2016/7/layout/HorizontalActionList"/>
    <dgm:cxn modelId="{17676ECB-6489-495C-BC96-0DA5A06196CA}" srcId="{AE0AB99D-02B5-4CA4-B042-1CEC828795AB}" destId="{3FBF205B-027B-401B-B5AB-0AFE113B01A8}" srcOrd="0" destOrd="0" parTransId="{2B37CCB8-8228-47EC-A1AC-FFA87C648DDA}" sibTransId="{945100C6-B19B-486A-BA4A-ADE362897956}"/>
    <dgm:cxn modelId="{F7ABEFCD-17C6-4DFD-B986-517F32671D6A}" type="presOf" srcId="{F5DB3D9B-2AC0-4619-995B-202B9FB60CE2}" destId="{5CDCF681-B2F1-4C78-BE3B-F0E651F45270}" srcOrd="0" destOrd="0" presId="urn:microsoft.com/office/officeart/2016/7/layout/HorizontalActionList"/>
    <dgm:cxn modelId="{090320D4-34F0-45EF-9D94-AD2D21C26CB2}" type="presOf" srcId="{B5B0EE26-2BC8-452A-B3D8-EBC9AF8FB053}" destId="{EC5DCEE6-A536-4C1C-8C23-28092C17DD3B}" srcOrd="0" destOrd="0" presId="urn:microsoft.com/office/officeart/2016/7/layout/HorizontalActionList"/>
    <dgm:cxn modelId="{076A1FDA-C3BD-4C6A-849F-45CA3341F0E3}" type="presOf" srcId="{EF697C92-61E5-4495-B5DB-F49FFF53885F}" destId="{7C802532-51BC-44E3-BB19-73163AD98B43}" srcOrd="0" destOrd="0" presId="urn:microsoft.com/office/officeart/2016/7/layout/HorizontalActionList"/>
    <dgm:cxn modelId="{B2AA57DB-00B6-4B0B-B293-73FF80EA33A6}" srcId="{3FBF205B-027B-401B-B5AB-0AFE113B01A8}" destId="{5E77CA8E-A1EB-4864-A056-DE2613B90147}" srcOrd="0" destOrd="0" parTransId="{3AEE3F0E-A1FD-4CB9-B0FB-9D8D03AFD7F9}" sibTransId="{74680911-32B6-4089-B397-9DF175B10B10}"/>
    <dgm:cxn modelId="{D1D97DED-0888-4E7E-8BF3-40AF0248B2C3}" type="presOf" srcId="{47D948AA-EFBE-488D-A827-8A180DAEA581}" destId="{25E32D24-57CB-4857-86FE-22479ED35899}" srcOrd="0" destOrd="0" presId="urn:microsoft.com/office/officeart/2016/7/layout/HorizontalActionList"/>
    <dgm:cxn modelId="{C180E7FE-CB0C-4176-A3C9-31323176C67E}" type="presOf" srcId="{FE46F757-8175-46BC-9FAE-8A35DFF96375}" destId="{8D0BE4E5-845F-4A52-8BBC-1C019297DD84}" srcOrd="0" destOrd="0" presId="urn:microsoft.com/office/officeart/2016/7/layout/HorizontalActionList"/>
    <dgm:cxn modelId="{6CE15373-99AB-4B49-8DE2-324A5F20137C}" type="presParOf" srcId="{73F8178C-233D-4866-87CD-52945BD0EC2D}" destId="{278039CB-9631-4B76-A91C-18BD899E630F}" srcOrd="0" destOrd="0" presId="urn:microsoft.com/office/officeart/2016/7/layout/HorizontalActionList"/>
    <dgm:cxn modelId="{9AAD8488-5CE1-450D-9D01-7EE415922DA3}" type="presParOf" srcId="{278039CB-9631-4B76-A91C-18BD899E630F}" destId="{86F51646-B67C-4E95-9312-A6610758C5E2}" srcOrd="0" destOrd="0" presId="urn:microsoft.com/office/officeart/2016/7/layout/HorizontalActionList"/>
    <dgm:cxn modelId="{321B1056-35AC-4801-83B4-C41F683105E2}" type="presParOf" srcId="{278039CB-9631-4B76-A91C-18BD899E630F}" destId="{00DD1403-9047-4491-9A2D-A2FF29129650}" srcOrd="1" destOrd="0" presId="urn:microsoft.com/office/officeart/2016/7/layout/HorizontalActionList"/>
    <dgm:cxn modelId="{3F6E744B-8EA8-485F-85DB-B1306CF67373}" type="presParOf" srcId="{73F8178C-233D-4866-87CD-52945BD0EC2D}" destId="{F406807B-F266-47D9-918A-A0DA04BDAF52}" srcOrd="1" destOrd="0" presId="urn:microsoft.com/office/officeart/2016/7/layout/HorizontalActionList"/>
    <dgm:cxn modelId="{057E9953-ECB5-4B78-97FF-C0D27A95AEDE}" type="presParOf" srcId="{73F8178C-233D-4866-87CD-52945BD0EC2D}" destId="{8951101B-0F29-4A89-B6C7-562414C6ACA9}" srcOrd="2" destOrd="0" presId="urn:microsoft.com/office/officeart/2016/7/layout/HorizontalActionList"/>
    <dgm:cxn modelId="{367DB5B4-0CE0-4177-B6BB-69E57354B41F}" type="presParOf" srcId="{8951101B-0F29-4A89-B6C7-562414C6ACA9}" destId="{5CDCF681-B2F1-4C78-BE3B-F0E651F45270}" srcOrd="0" destOrd="0" presId="urn:microsoft.com/office/officeart/2016/7/layout/HorizontalActionList"/>
    <dgm:cxn modelId="{545A7E1B-8F5C-4C3E-8754-D0AD373FE747}" type="presParOf" srcId="{8951101B-0F29-4A89-B6C7-562414C6ACA9}" destId="{EC5DCEE6-A536-4C1C-8C23-28092C17DD3B}" srcOrd="1" destOrd="0" presId="urn:microsoft.com/office/officeart/2016/7/layout/HorizontalActionList"/>
    <dgm:cxn modelId="{EA96BCF6-51FB-4CCC-9742-9C190B04C031}" type="presParOf" srcId="{73F8178C-233D-4866-87CD-52945BD0EC2D}" destId="{FB125C41-0810-4D4D-B7E0-942DA7766CC8}" srcOrd="3" destOrd="0" presId="urn:microsoft.com/office/officeart/2016/7/layout/HorizontalActionList"/>
    <dgm:cxn modelId="{B83999CB-399C-4C7F-AF7E-7D63FE83E70A}" type="presParOf" srcId="{73F8178C-233D-4866-87CD-52945BD0EC2D}" destId="{DFE7B2D2-5374-471F-B3F3-0BE28E7B512A}" srcOrd="4" destOrd="0" presId="urn:microsoft.com/office/officeart/2016/7/layout/HorizontalActionList"/>
    <dgm:cxn modelId="{C5F65580-2A12-4514-9437-273BD5194B93}" type="presParOf" srcId="{DFE7B2D2-5374-471F-B3F3-0BE28E7B512A}" destId="{C96D6C1D-66BA-4B30-AB03-C74FE108E44A}" srcOrd="0" destOrd="0" presId="urn:microsoft.com/office/officeart/2016/7/layout/HorizontalActionList"/>
    <dgm:cxn modelId="{39072F21-1186-4452-8E8D-6DD82B824A42}" type="presParOf" srcId="{DFE7B2D2-5374-471F-B3F3-0BE28E7B512A}" destId="{AE3000DB-8331-426D-94D4-0CBC15D8E981}" srcOrd="1" destOrd="0" presId="urn:microsoft.com/office/officeart/2016/7/layout/HorizontalActionList"/>
    <dgm:cxn modelId="{29361A77-C4E0-4E03-B23E-B7B0554CD13E}" type="presParOf" srcId="{73F8178C-233D-4866-87CD-52945BD0EC2D}" destId="{3BE9E37D-F57A-410A-B71D-E81E4049E3B3}" srcOrd="5" destOrd="0" presId="urn:microsoft.com/office/officeart/2016/7/layout/HorizontalActionList"/>
    <dgm:cxn modelId="{BA3FED42-9F1E-4E23-8EA0-686F5BD52E24}" type="presParOf" srcId="{73F8178C-233D-4866-87CD-52945BD0EC2D}" destId="{1195B67F-E622-4549-A800-D7FCF4524EB0}" srcOrd="6" destOrd="0" presId="urn:microsoft.com/office/officeart/2016/7/layout/HorizontalActionList"/>
    <dgm:cxn modelId="{40DA7997-418F-4EFB-8056-6A191D18D247}" type="presParOf" srcId="{1195B67F-E622-4549-A800-D7FCF4524EB0}" destId="{25E32D24-57CB-4857-86FE-22479ED35899}" srcOrd="0" destOrd="0" presId="urn:microsoft.com/office/officeart/2016/7/layout/HorizontalActionList"/>
    <dgm:cxn modelId="{79B9F96E-DA51-4397-8441-86209F2E4417}" type="presParOf" srcId="{1195B67F-E622-4549-A800-D7FCF4524EB0}" destId="{7C802532-51BC-44E3-BB19-73163AD98B43}" srcOrd="1" destOrd="0" presId="urn:microsoft.com/office/officeart/2016/7/layout/HorizontalActionList"/>
    <dgm:cxn modelId="{D06D0C49-2325-4648-977E-ABD422F2C9AE}" type="presParOf" srcId="{73F8178C-233D-4866-87CD-52945BD0EC2D}" destId="{49DB0C9C-DAD4-49B1-B859-39195131188B}" srcOrd="7" destOrd="0" presId="urn:microsoft.com/office/officeart/2016/7/layout/HorizontalActionList"/>
    <dgm:cxn modelId="{285B9EA6-7250-422D-94E9-CF723C204624}" type="presParOf" srcId="{73F8178C-233D-4866-87CD-52945BD0EC2D}" destId="{EC430CA9-3291-4FD2-89ED-E404ADE42B2B}" srcOrd="8" destOrd="0" presId="urn:microsoft.com/office/officeart/2016/7/layout/HorizontalActionList"/>
    <dgm:cxn modelId="{A7EF2A46-7FC4-4F4D-AFD6-1EBB332BF2DC}" type="presParOf" srcId="{EC430CA9-3291-4FD2-89ED-E404ADE42B2B}" destId="{7A69CCC4-7760-4106-BB29-C1020C34145C}" srcOrd="0" destOrd="0" presId="urn:microsoft.com/office/officeart/2016/7/layout/HorizontalActionList"/>
    <dgm:cxn modelId="{728D5EEC-4688-4496-818C-8703C3B690E1}" type="presParOf" srcId="{EC430CA9-3291-4FD2-89ED-E404ADE42B2B}" destId="{8D0BE4E5-845F-4A52-8BBC-1C019297DD84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114A13-8189-4B93-AF7E-0D2B5AA25D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99346-9F8F-4795-9912-1C7D7D0BA2EE}">
      <dgm:prSet/>
      <dgm:spPr>
        <a:solidFill>
          <a:srgbClr val="002060"/>
        </a:solidFill>
      </dgm:spPr>
      <dgm:t>
        <a:bodyPr/>
        <a:lstStyle/>
        <a:p>
          <a:r>
            <a:rPr lang="en-US" b="0" dirty="0"/>
            <a:t>Join La Mirada </a:t>
          </a:r>
          <a:r>
            <a:rPr lang="en-US" dirty="0"/>
            <a:t>E-Watch</a:t>
          </a:r>
          <a:r>
            <a:rPr lang="en-US" b="0" dirty="0"/>
            <a:t> by visiting www.cityoflamirada.org and click on the       “La Mirada E-Watch” link</a:t>
          </a:r>
          <a:endParaRPr lang="en-US" dirty="0"/>
        </a:p>
      </dgm:t>
    </dgm:pt>
    <dgm:pt modelId="{45D32590-A781-4C9F-913F-744D8BC26B42}" type="parTrans" cxnId="{6A3B2F40-FB91-495F-9D02-9717DE35D337}">
      <dgm:prSet/>
      <dgm:spPr/>
      <dgm:t>
        <a:bodyPr/>
        <a:lstStyle/>
        <a:p>
          <a:endParaRPr lang="en-US"/>
        </a:p>
      </dgm:t>
    </dgm:pt>
    <dgm:pt modelId="{894AC9A8-D6E0-44C5-A94A-75F020E6FFD1}" type="sibTrans" cxnId="{6A3B2F40-FB91-495F-9D02-9717DE35D337}">
      <dgm:prSet/>
      <dgm:spPr/>
      <dgm:t>
        <a:bodyPr/>
        <a:lstStyle/>
        <a:p>
          <a:endParaRPr lang="en-US"/>
        </a:p>
      </dgm:t>
    </dgm:pt>
    <dgm:pt modelId="{AD0C0586-A496-415C-96AC-F372682A091E}" type="pres">
      <dgm:prSet presAssocID="{01114A13-8189-4B93-AF7E-0D2B5AA25D58}" presName="linear" presStyleCnt="0">
        <dgm:presLayoutVars>
          <dgm:animLvl val="lvl"/>
          <dgm:resizeHandles val="exact"/>
        </dgm:presLayoutVars>
      </dgm:prSet>
      <dgm:spPr/>
    </dgm:pt>
    <dgm:pt modelId="{E9022480-3F51-4CB4-BB58-E20A5426C2C5}" type="pres">
      <dgm:prSet presAssocID="{D2B99346-9F8F-4795-9912-1C7D7D0BA2E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F413B22-E75F-495D-92A6-F94675AEA3DB}" type="presOf" srcId="{D2B99346-9F8F-4795-9912-1C7D7D0BA2EE}" destId="{E9022480-3F51-4CB4-BB58-E20A5426C2C5}" srcOrd="0" destOrd="0" presId="urn:microsoft.com/office/officeart/2005/8/layout/vList2"/>
    <dgm:cxn modelId="{6A3B2F40-FB91-495F-9D02-9717DE35D337}" srcId="{01114A13-8189-4B93-AF7E-0D2B5AA25D58}" destId="{D2B99346-9F8F-4795-9912-1C7D7D0BA2EE}" srcOrd="0" destOrd="0" parTransId="{45D32590-A781-4C9F-913F-744D8BC26B42}" sibTransId="{894AC9A8-D6E0-44C5-A94A-75F020E6FFD1}"/>
    <dgm:cxn modelId="{8235A6F6-128A-4ACD-9770-46142FC17E20}" type="presOf" srcId="{01114A13-8189-4B93-AF7E-0D2B5AA25D58}" destId="{AD0C0586-A496-415C-96AC-F372682A091E}" srcOrd="0" destOrd="0" presId="urn:microsoft.com/office/officeart/2005/8/layout/vList2"/>
    <dgm:cxn modelId="{AF87A49B-78F5-4A1B-AC39-9F54F2CD2F46}" type="presParOf" srcId="{AD0C0586-A496-415C-96AC-F372682A091E}" destId="{E9022480-3F51-4CB4-BB58-E20A5426C2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51646-B67C-4E95-9312-A6610758C5E2}">
      <dsp:nvSpPr>
        <dsp:cNvPr id="0" name=""/>
        <dsp:cNvSpPr/>
      </dsp:nvSpPr>
      <dsp:spPr>
        <a:xfrm>
          <a:off x="8633" y="782954"/>
          <a:ext cx="1662831" cy="498849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01" tIns="131401" rIns="131401" bIns="13140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Input</a:t>
          </a:r>
        </a:p>
      </dsp:txBody>
      <dsp:txXfrm>
        <a:off x="8633" y="782954"/>
        <a:ext cx="1662831" cy="498849"/>
      </dsp:txXfrm>
    </dsp:sp>
    <dsp:sp modelId="{00DD1403-9047-4491-9A2D-A2FF29129650}">
      <dsp:nvSpPr>
        <dsp:cNvPr id="0" name=""/>
        <dsp:cNvSpPr/>
      </dsp:nvSpPr>
      <dsp:spPr>
        <a:xfrm>
          <a:off x="8633" y="1281804"/>
          <a:ext cx="1662831" cy="18500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251" tIns="164251" rIns="164251" bIns="164251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Input the La Mirada Community Sheriff’s Station # in your phone  </a:t>
          </a:r>
          <a:r>
            <a:rPr lang="en-US" sz="1600" b="1" kern="1200" dirty="0"/>
            <a:t>562-902-2960</a:t>
          </a:r>
        </a:p>
      </dsp:txBody>
      <dsp:txXfrm>
        <a:off x="8633" y="1281804"/>
        <a:ext cx="1662831" cy="1850015"/>
      </dsp:txXfrm>
    </dsp:sp>
    <dsp:sp modelId="{5CDCF681-B2F1-4C78-BE3B-F0E651F45270}">
      <dsp:nvSpPr>
        <dsp:cNvPr id="0" name=""/>
        <dsp:cNvSpPr/>
      </dsp:nvSpPr>
      <dsp:spPr>
        <a:xfrm>
          <a:off x="1779358" y="782954"/>
          <a:ext cx="1662831" cy="498849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01" tIns="131401" rIns="131401" bIns="13140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Like</a:t>
          </a:r>
        </a:p>
      </dsp:txBody>
      <dsp:txXfrm>
        <a:off x="1779358" y="782954"/>
        <a:ext cx="1662831" cy="498849"/>
      </dsp:txXfrm>
    </dsp:sp>
    <dsp:sp modelId="{EC5DCEE6-A536-4C1C-8C23-28092C17DD3B}">
      <dsp:nvSpPr>
        <dsp:cNvPr id="0" name=""/>
        <dsp:cNvSpPr/>
      </dsp:nvSpPr>
      <dsp:spPr>
        <a:xfrm>
          <a:off x="1779358" y="1281804"/>
          <a:ext cx="1662831" cy="18500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251" tIns="164251" rIns="164251" bIns="164251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Like the La Mirada Public Safety Facebook Page</a:t>
          </a:r>
        </a:p>
      </dsp:txBody>
      <dsp:txXfrm>
        <a:off x="1779358" y="1281804"/>
        <a:ext cx="1662831" cy="1850015"/>
      </dsp:txXfrm>
    </dsp:sp>
    <dsp:sp modelId="{C96D6C1D-66BA-4B30-AB03-C74FE108E44A}">
      <dsp:nvSpPr>
        <dsp:cNvPr id="0" name=""/>
        <dsp:cNvSpPr/>
      </dsp:nvSpPr>
      <dsp:spPr>
        <a:xfrm>
          <a:off x="3550084" y="782954"/>
          <a:ext cx="1662831" cy="498849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01" tIns="131401" rIns="131401" bIns="13140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Download</a:t>
          </a:r>
        </a:p>
      </dsp:txBody>
      <dsp:txXfrm>
        <a:off x="3550084" y="782954"/>
        <a:ext cx="1662831" cy="498849"/>
      </dsp:txXfrm>
    </dsp:sp>
    <dsp:sp modelId="{AE3000DB-8331-426D-94D4-0CBC15D8E981}">
      <dsp:nvSpPr>
        <dsp:cNvPr id="0" name=""/>
        <dsp:cNvSpPr/>
      </dsp:nvSpPr>
      <dsp:spPr>
        <a:xfrm>
          <a:off x="3550084" y="1281804"/>
          <a:ext cx="1662831" cy="18500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251" tIns="164251" rIns="164251" bIns="164251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Download “</a:t>
          </a:r>
          <a:r>
            <a:rPr lang="en-US" sz="1400" kern="1200" dirty="0" err="1"/>
            <a:t>Mylamirada</a:t>
          </a:r>
          <a:r>
            <a:rPr lang="en-US" sz="1400" kern="1200" dirty="0"/>
            <a:t>” app to report items like graffiti or worn-out signs,  and blighted houses. </a:t>
          </a:r>
        </a:p>
      </dsp:txBody>
      <dsp:txXfrm>
        <a:off x="3550084" y="1281804"/>
        <a:ext cx="1662831" cy="1850015"/>
      </dsp:txXfrm>
    </dsp:sp>
    <dsp:sp modelId="{25E32D24-57CB-4857-86FE-22479ED35899}">
      <dsp:nvSpPr>
        <dsp:cNvPr id="0" name=""/>
        <dsp:cNvSpPr/>
      </dsp:nvSpPr>
      <dsp:spPr>
        <a:xfrm>
          <a:off x="5320810" y="782954"/>
          <a:ext cx="1662831" cy="498849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01" tIns="131401" rIns="131401" bIns="13140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Follow</a:t>
          </a:r>
        </a:p>
      </dsp:txBody>
      <dsp:txXfrm>
        <a:off x="5320810" y="782954"/>
        <a:ext cx="1662831" cy="498849"/>
      </dsp:txXfrm>
    </dsp:sp>
    <dsp:sp modelId="{7C802532-51BC-44E3-BB19-73163AD98B43}">
      <dsp:nvSpPr>
        <dsp:cNvPr id="0" name=""/>
        <dsp:cNvSpPr/>
      </dsp:nvSpPr>
      <dsp:spPr>
        <a:xfrm>
          <a:off x="5320810" y="1281804"/>
          <a:ext cx="1662831" cy="18500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251" tIns="164251" rIns="164251" bIns="164251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Follow us on Twitter @</a:t>
          </a:r>
          <a:r>
            <a:rPr lang="en-US" sz="1600" kern="1200" dirty="0" err="1"/>
            <a:t>LaMiradaPS</a:t>
          </a:r>
          <a:endParaRPr lang="en-US" sz="1600" kern="1200" dirty="0"/>
        </a:p>
      </dsp:txBody>
      <dsp:txXfrm>
        <a:off x="5320810" y="1281804"/>
        <a:ext cx="1662831" cy="1850015"/>
      </dsp:txXfrm>
    </dsp:sp>
    <dsp:sp modelId="{7A69CCC4-7760-4106-BB29-C1020C34145C}">
      <dsp:nvSpPr>
        <dsp:cNvPr id="0" name=""/>
        <dsp:cNvSpPr/>
      </dsp:nvSpPr>
      <dsp:spPr>
        <a:xfrm>
          <a:off x="7091535" y="782954"/>
          <a:ext cx="1662831" cy="498849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01" tIns="131401" rIns="131401" bIns="13140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Join</a:t>
          </a:r>
        </a:p>
      </dsp:txBody>
      <dsp:txXfrm>
        <a:off x="7091535" y="782954"/>
        <a:ext cx="1662831" cy="498849"/>
      </dsp:txXfrm>
    </dsp:sp>
    <dsp:sp modelId="{8D0BE4E5-845F-4A52-8BBC-1C019297DD84}">
      <dsp:nvSpPr>
        <dsp:cNvPr id="0" name=""/>
        <dsp:cNvSpPr/>
      </dsp:nvSpPr>
      <dsp:spPr>
        <a:xfrm>
          <a:off x="7091535" y="1281804"/>
          <a:ext cx="1662831" cy="18500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251" tIns="164251" rIns="164251" bIns="164251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Join E-Watch and Nextdoor </a:t>
          </a:r>
          <a:br>
            <a:rPr lang="en-US" sz="1100" kern="1200" dirty="0"/>
          </a:br>
          <a:endParaRPr lang="en-US" sz="1100" kern="1200" dirty="0"/>
        </a:p>
      </dsp:txBody>
      <dsp:txXfrm>
        <a:off x="7091535" y="1281804"/>
        <a:ext cx="1662831" cy="1850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22480-3F51-4CB4-BB58-E20A5426C2C5}">
      <dsp:nvSpPr>
        <dsp:cNvPr id="0" name=""/>
        <dsp:cNvSpPr/>
      </dsp:nvSpPr>
      <dsp:spPr>
        <a:xfrm>
          <a:off x="0" y="3985"/>
          <a:ext cx="8077200" cy="16848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Join La Mirada </a:t>
          </a:r>
          <a:r>
            <a:rPr lang="en-US" sz="3200" kern="1200" dirty="0"/>
            <a:t>E-Watch</a:t>
          </a:r>
          <a:r>
            <a:rPr lang="en-US" sz="3200" b="0" kern="1200" dirty="0"/>
            <a:t> by visiting www.cityoflamirada.org and click on the       “La Mirada E-Watch” link</a:t>
          </a:r>
          <a:endParaRPr lang="en-US" sz="3200" kern="1200" dirty="0"/>
        </a:p>
      </dsp:txBody>
      <dsp:txXfrm>
        <a:off x="82245" y="86230"/>
        <a:ext cx="7912710" cy="1520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3762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1" tIns="46553" rIns="93111" bIns="46553" numCol="1" anchor="t" anchorCtr="0" compatLnSpc="1">
            <a:prstTxWarp prst="textNoShape">
              <a:avLst/>
            </a:prstTxWarp>
          </a:bodyPr>
          <a:lstStyle>
            <a:lvl1pPr defTabSz="931494">
              <a:defRPr sz="1200" b="0">
                <a:solidFill>
                  <a:schemeClr val="tx1"/>
                </a:solidFill>
                <a:effectLst/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5" y="3"/>
            <a:ext cx="30376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1" tIns="46553" rIns="93111" bIns="46553" numCol="1" anchor="t" anchorCtr="0" compatLnSpc="1">
            <a:prstTxWarp prst="textNoShape">
              <a:avLst/>
            </a:prstTxWarp>
          </a:bodyPr>
          <a:lstStyle>
            <a:lvl1pPr algn="r" defTabSz="931494">
              <a:defRPr sz="1200" b="0">
                <a:solidFill>
                  <a:schemeClr val="tx1"/>
                </a:solidFill>
                <a:effectLst/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774115"/>
            <a:ext cx="303762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1" tIns="46553" rIns="93111" bIns="46553" numCol="1" anchor="b" anchorCtr="0" compatLnSpc="1">
            <a:prstTxWarp prst="textNoShape">
              <a:avLst/>
            </a:prstTxWarp>
          </a:bodyPr>
          <a:lstStyle>
            <a:lvl1pPr defTabSz="931494">
              <a:defRPr sz="1200" b="0">
                <a:solidFill>
                  <a:schemeClr val="tx1"/>
                </a:solidFill>
                <a:effectLst/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5" y="8774115"/>
            <a:ext cx="303762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1" tIns="46553" rIns="93111" bIns="46553" numCol="1" anchor="b" anchorCtr="0" compatLnSpc="1">
            <a:prstTxWarp prst="textNoShape">
              <a:avLst/>
            </a:prstTxWarp>
          </a:bodyPr>
          <a:lstStyle>
            <a:lvl1pPr algn="r" defTabSz="931494">
              <a:defRPr sz="1200" b="0">
                <a:solidFill>
                  <a:schemeClr val="tx1"/>
                </a:solidFill>
                <a:effectLst/>
                <a:latin typeface="Times New Roman" pitchFamily="1" charset="0"/>
              </a:defRPr>
            </a:lvl1pPr>
          </a:lstStyle>
          <a:p>
            <a:pPr>
              <a:defRPr/>
            </a:pPr>
            <a:fld id="{2B352609-5393-4506-B376-48F777EC38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78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3762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1" tIns="46553" rIns="93111" bIns="46553" numCol="1" anchor="t" anchorCtr="0" compatLnSpc="1">
            <a:prstTxWarp prst="textNoShape">
              <a:avLst/>
            </a:prstTxWarp>
          </a:bodyPr>
          <a:lstStyle>
            <a:lvl1pPr defTabSz="931494">
              <a:defRPr sz="1200" b="0">
                <a:solidFill>
                  <a:schemeClr val="tx1"/>
                </a:solidFill>
                <a:effectLst/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5" y="3"/>
            <a:ext cx="30376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1" tIns="46553" rIns="93111" bIns="46553" numCol="1" anchor="t" anchorCtr="0" compatLnSpc="1">
            <a:prstTxWarp prst="textNoShape">
              <a:avLst/>
            </a:prstTxWarp>
          </a:bodyPr>
          <a:lstStyle>
            <a:lvl1pPr algn="r" defTabSz="931494">
              <a:defRPr sz="1200" b="0">
                <a:solidFill>
                  <a:schemeClr val="tx1"/>
                </a:solidFill>
                <a:effectLst/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549" y="4387853"/>
            <a:ext cx="5143309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1" tIns="46553" rIns="93111" bIns="465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774115"/>
            <a:ext cx="303762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1" tIns="46553" rIns="93111" bIns="46553" numCol="1" anchor="b" anchorCtr="0" compatLnSpc="1">
            <a:prstTxWarp prst="textNoShape">
              <a:avLst/>
            </a:prstTxWarp>
          </a:bodyPr>
          <a:lstStyle>
            <a:lvl1pPr defTabSz="931494">
              <a:defRPr sz="1200" b="0">
                <a:solidFill>
                  <a:schemeClr val="tx1"/>
                </a:solidFill>
                <a:effectLst/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5" y="8774115"/>
            <a:ext cx="303762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1" tIns="46553" rIns="93111" bIns="46553" numCol="1" anchor="b" anchorCtr="0" compatLnSpc="1">
            <a:prstTxWarp prst="textNoShape">
              <a:avLst/>
            </a:prstTxWarp>
          </a:bodyPr>
          <a:lstStyle>
            <a:lvl1pPr algn="r" defTabSz="931494">
              <a:defRPr sz="1200" b="0">
                <a:solidFill>
                  <a:schemeClr val="tx1"/>
                </a:solidFill>
                <a:effectLst/>
                <a:latin typeface="Times New Roman" pitchFamily="1" charset="0"/>
              </a:defRPr>
            </a:lvl1pPr>
          </a:lstStyle>
          <a:p>
            <a:pPr>
              <a:defRPr/>
            </a:pPr>
            <a:fld id="{BE4125C7-72D2-4304-939F-91466596D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06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13" indent="-287776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099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53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197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416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2857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29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73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BA3AE4-9C80-48A5-ABE9-5CBECB5F2CB8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05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13" indent="-287776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099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53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197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416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2857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29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73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5CBEF5-8B70-4EDF-A501-32762A01C968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45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13" indent="-287776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099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53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197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416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2857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29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73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E77B38-3B8E-48ED-8F73-106F50830253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21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972775" y="8774115"/>
            <a:ext cx="303762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1" tIns="46553" rIns="93111" bIns="46553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DEAA8F-AD5B-47FF-9615-40C1E8C2ABE6}" type="slidenum">
              <a:rPr lang="en-US" altLang="en-US" b="0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b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u="sng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99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972775" y="8774115"/>
            <a:ext cx="303762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1" tIns="46553" rIns="93111" bIns="46553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CB24AD-40C6-4820-BCB4-89BB821F99BF}" type="slidenum">
              <a:rPr lang="en-US" altLang="en-US" b="0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b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219" indent="-230219" eaLnBrk="1" hangingPunct="1"/>
            <a:endParaRPr lang="en-US" altLang="en-US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11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972775" y="8774115"/>
            <a:ext cx="303762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1" tIns="46553" rIns="93111" bIns="46553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C74EC6-440D-4B2C-8FCC-CCDF75BDFC65}" type="slidenum">
              <a:rPr lang="en-US" altLang="en-US" b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b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219" indent="-230219" eaLnBrk="1" hangingPunct="1"/>
            <a:endParaRPr lang="en-US" altLang="en-US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83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72775" y="8774115"/>
            <a:ext cx="303762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1" tIns="46553" rIns="93111" bIns="46553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2AD832-5836-44A7-A819-96A8B4D11D26}" type="slidenum">
              <a:rPr lang="en-US" altLang="en-US" b="0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b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20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72775" y="8774115"/>
            <a:ext cx="303762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1" tIns="46553" rIns="93111" bIns="46553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2AD832-5836-44A7-A819-96A8B4D11D26}" type="slidenum">
              <a:rPr lang="en-US" altLang="en-US" b="0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b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25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1600E2F3-9B77-455D-BEB3-997CE519481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56" tIns="46226" rIns="92456" bIns="46226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FE9A1B-E4AD-4F84-9075-30D9912B5EDB}" type="slidenum">
              <a:rPr lang="en-US" altLang="en-US" b="0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b="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F789D73-903D-4BF5-A535-88E7012814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2A5281C-E132-4E43-8443-B7EBE0914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DC810F9-C608-4677-A53A-87B82A3CA15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56" tIns="46226" rIns="92456" bIns="46226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DAC309-9E47-485B-A585-5C59F60AF4EA}" type="slidenum">
              <a:rPr lang="en-US" altLang="en-US" b="0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b="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7111174-F081-4652-A4C6-EDB6EDF376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55ECC0E-1A5F-46A4-8D7F-C87E006FB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ACC55BF8-1A8F-4541-B44E-AFDBC20EE7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56" tIns="46226" rIns="92456" bIns="46226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B5DECD-E035-4C86-986B-6218E5D23E22}" type="slidenum">
              <a:rPr lang="en-US" altLang="en-US" b="0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b="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F213599-27F4-4613-8D13-FEA0090F6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7DE55092-5D22-4DEA-8474-C793423C9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13" indent="-287776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099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53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197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416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2857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29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73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BA3AE4-9C80-48A5-ABE9-5CBECB5F2CB8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73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ACC55BF8-1A8F-4541-B44E-AFDBC20EE7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56" tIns="46226" rIns="92456" bIns="46226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B5DECD-E035-4C86-986B-6218E5D23E22}" type="slidenum">
              <a:rPr lang="en-US" altLang="en-US" b="0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b="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F213599-27F4-4613-8D13-FEA0090F6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7DE55092-5D22-4DEA-8474-C793423C9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u="sng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210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C8BE123-85DC-458B-A3BA-B30E8FC7F70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56" tIns="46226" rIns="92456" bIns="46226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D72326-3326-4BBB-AFDC-1D4DB1494B7A}" type="slidenum">
              <a:rPr lang="en-US" altLang="en-US" b="0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b="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66CEA46-D06D-48B2-A66C-BC670F3D19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858FB1C-6BAF-4EE8-8942-B00842A6C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6947341-1C36-4889-B47D-7018D36ADB0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56" tIns="46226" rIns="92456" bIns="46226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F08999-251C-4BDE-901E-AA2EB781BBC0}" type="slidenum">
              <a:rPr lang="en-US" altLang="en-US" b="0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 b="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178D23F-23E6-4001-B1EE-1BA9FC1819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E9E6741-6349-4842-8BF8-FD10B9CD0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AFAA8622-8BEE-43AD-9C4A-6AD250DA48A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56" tIns="46226" rIns="92456" bIns="46226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3801AD-B21B-4EC0-98F9-83C3759A52A0}" type="slidenum">
              <a:rPr lang="en-US" altLang="en-US" b="0"/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 b="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A40BA91-E4DD-4682-B9FC-F157FC35C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D1FB760-EB3E-49C9-91A0-CAD37CD15F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13" indent="-287776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099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53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197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416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2857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29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73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3E117D-08CC-4029-BEBF-946E5AAC508E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0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13" indent="-287776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099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53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197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416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2857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29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73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3E117D-08CC-4029-BEBF-946E5AAC508E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48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</a:rPr>
              <a:t>915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13" indent="-287776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099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53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197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416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2857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29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73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6B1166-668D-4BB7-A667-95F2388BF1F2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63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13" indent="-287776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099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53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197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416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2857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29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73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6C9297-3F8D-434C-919E-CDEBBB95AEE1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63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13" indent="-287776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099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53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197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416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2857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29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73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6C9297-3F8D-434C-919E-CDEBBB95AEE1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58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13" indent="-287776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099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53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197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416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2857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29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73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8FFB19-05F8-47D9-8839-B942C52433EC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45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13" indent="-287776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099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53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1978" indent="-230219" defTabSz="9304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416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2857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29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735" indent="-230219" defTabSz="930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6B4DE0-D292-4C59-B796-E089028B8C46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4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Photo Editor Photo" r:id="rId3" imgW="9523810" imgH="6668431" progId="MSPhotoEd.3">
                  <p:embed/>
                </p:oleObj>
              </mc:Choice>
              <mc:Fallback>
                <p:oleObj name="Photo Editor Photo" r:id="rId3" imgW="9523810" imgH="666843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725C9-A86C-43B8-AC72-1E5349C519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296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A732A-3DAE-4D3A-BD6F-5FF4D2CC74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340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50E5-6F98-4231-BE79-830E6101AB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4676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6069-6443-46B5-B473-299C698178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514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46AA0-D124-47E2-9405-5B56807264CD}" type="datetimeFigureOut">
              <a:rPr lang="en-US" smtClean="0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CDF4-8E76-473D-BF94-8156C478E4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97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CB2E2-8893-41FA-8D2C-96DC8D0E0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42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F348D-EF10-4FF9-96FA-7B18B55A7B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252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E2A28-F1AF-422C-B429-0117923CA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210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91FE9-B7F4-4BC8-ACE7-E2B2850D8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632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BBF93-D957-4490-BD32-2DF268739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458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63C2F-6376-48D7-9D88-1E410F02FE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722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CA8F4-F0DE-46AF-8618-E0C22460CB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179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7252C-7712-4A76-B466-378E39B5F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429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D2F9A93-1ACA-4CE9-884B-D5621AEF1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8" descr="background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86" r:id="rId7"/>
    <p:sldLayoutId id="2147484487" r:id="rId8"/>
    <p:sldLayoutId id="2147484488" r:id="rId9"/>
    <p:sldLayoutId id="2147484489" r:id="rId10"/>
    <p:sldLayoutId id="2147484490" r:id="rId11"/>
    <p:sldLayoutId id="2147484491" r:id="rId12"/>
    <p:sldLayoutId id="2147484493" r:id="rId13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3" Type="http://schemas.openxmlformats.org/officeDocument/2006/relationships/image" Target="../media/image3.png"/><Relationship Id="rId7" Type="http://schemas.openxmlformats.org/officeDocument/2006/relationships/chart" Target="../charts/chart3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diagramDrawing" Target="../diagrams/drawing1.xml"/><Relationship Id="rId3" Type="http://schemas.openxmlformats.org/officeDocument/2006/relationships/hyperlink" Target="http://www.google.com/url?sa=i&amp;rct=j&amp;q=&amp;esrc=s&amp;source=images&amp;cd=&amp;cad=rja&amp;uact=8&amp;ved=0ahUKEwigpOSWxMDTAhUjqFQKHfSbBGcQjRwIBw&amp;url=http%3A%2F%2Fwww.clipartkid.com%2Ffacebook-like-icon-cliparts%2F&amp;psig=AFQjCNHLzFX4Y31VY7wEHa4t3_JE6sBKoA&amp;ust=1493241433897588" TargetMode="External"/><Relationship Id="rId7" Type="http://schemas.openxmlformats.org/officeDocument/2006/relationships/image" Target="../media/image13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diagramQuickStyle" Target="../diagrams/quickStyle1.xml"/><Relationship Id="rId5" Type="http://schemas.openxmlformats.org/officeDocument/2006/relationships/hyperlink" Target="https://www.google.com/url?sa=i&amp;rct=j&amp;q=&amp;esrc=s&amp;source=images&amp;cd=&amp;cad=rja&amp;uact=8&amp;ved=0ahUKEwjyqdrGxMDTAhVEx1QKHQaEDWYQjRwIBw&amp;url=https%3A%2F%2Ffcpdnews.wordpress.com%2F2016%2F02%2F19%2Fmedia-advisory-fcpd-partners-with-nextdoor-com%2Fnextdoor-logo%2F&amp;psig=AFQjCNEWlQO9g-0w2eJfONyayExD2LxDQg&amp;ust=1493241585554341" TargetMode="External"/><Relationship Id="rId10" Type="http://schemas.openxmlformats.org/officeDocument/2006/relationships/diagramLayout" Target="../diagrams/layout1.xml"/><Relationship Id="rId4" Type="http://schemas.openxmlformats.org/officeDocument/2006/relationships/image" Target="../media/image11.jpeg"/><Relationship Id="rId9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6.png"/><Relationship Id="rId9" Type="http://schemas.microsoft.com/office/2007/relationships/diagramDrawing" Target="../diagrams/drawing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3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image" Target="../media/image3.pn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11" Type="http://schemas.openxmlformats.org/officeDocument/2006/relationships/chart" Target="../charts/chart21.xml"/><Relationship Id="rId5" Type="http://schemas.openxmlformats.org/officeDocument/2006/relationships/chart" Target="../charts/chart15.xml"/><Relationship Id="rId10" Type="http://schemas.openxmlformats.org/officeDocument/2006/relationships/chart" Target="../charts/chart20.xml"/><Relationship Id="rId4" Type="http://schemas.openxmlformats.org/officeDocument/2006/relationships/chart" Target="../charts/chart14.xml"/><Relationship Id="rId9" Type="http://schemas.openxmlformats.org/officeDocument/2006/relationships/chart" Target="../charts/char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image" Target="../media/image3.png"/><Relationship Id="rId7" Type="http://schemas.openxmlformats.org/officeDocument/2006/relationships/chart" Target="../charts/chart2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10" Type="http://schemas.openxmlformats.org/officeDocument/2006/relationships/chart" Target="../charts/chart28.xml"/><Relationship Id="rId4" Type="http://schemas.openxmlformats.org/officeDocument/2006/relationships/chart" Target="../charts/chart22.xml"/><Relationship Id="rId9" Type="http://schemas.openxmlformats.org/officeDocument/2006/relationships/chart" Target="../charts/char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685800" y="1066800"/>
            <a:ext cx="800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6000">
              <a:solidFill>
                <a:srgbClr val="1F4C8C"/>
              </a:solidFill>
              <a:latin typeface="Times New Roman" pitchFamily="18" charset="0"/>
            </a:endParaRPr>
          </a:p>
        </p:txBody>
      </p:sp>
      <p:pic>
        <p:nvPicPr>
          <p:cNvPr id="3076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971800" y="3886200"/>
            <a:ext cx="571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4800" dirty="0">
              <a:solidFill>
                <a:srgbClr val="1F4C8C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064238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kern="0" dirty="0">
                <a:solidFill>
                  <a:srgbClr val="1F4C8C"/>
                </a:solidFill>
                <a:latin typeface="Georgia" pitchFamily="18" charset="0"/>
                <a:ea typeface="MS PGothic" pitchFamily="34" charset="-128"/>
              </a:rPr>
              <a:t>Neighborhood Watch March 2022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0" kern="0" dirty="0">
                <a:solidFill>
                  <a:schemeClr val="bg1"/>
                </a:solidFill>
              </a:rPr>
              <a:t>Part I Crime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274510"/>
              </p:ext>
            </p:extLst>
          </p:nvPr>
        </p:nvGraphicFramePr>
        <p:xfrm>
          <a:off x="1104900" y="914400"/>
          <a:ext cx="6934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96475"/>
              </p:ext>
            </p:extLst>
          </p:nvPr>
        </p:nvGraphicFramePr>
        <p:xfrm>
          <a:off x="1295400" y="838200"/>
          <a:ext cx="6553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445239"/>
              </p:ext>
            </p:extLst>
          </p:nvPr>
        </p:nvGraphicFramePr>
        <p:xfrm>
          <a:off x="1181100" y="838200"/>
          <a:ext cx="6781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145312"/>
              </p:ext>
            </p:extLst>
          </p:nvPr>
        </p:nvGraphicFramePr>
        <p:xfrm>
          <a:off x="971550" y="942181"/>
          <a:ext cx="72009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134372"/>
              </p:ext>
            </p:extLst>
          </p:nvPr>
        </p:nvGraphicFramePr>
        <p:xfrm>
          <a:off x="971550" y="1039020"/>
          <a:ext cx="7200900" cy="490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0" kern="0" dirty="0">
                <a:solidFill>
                  <a:schemeClr val="bg1"/>
                </a:solidFill>
              </a:rPr>
              <a:t>Grand Theft Auto</a:t>
            </a: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838200"/>
            <a:ext cx="54864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>
                <a:solidFill>
                  <a:srgbClr val="1F4C8C"/>
                </a:solidFill>
                <a:latin typeface="Georgia" pitchFamily="18" charset="0"/>
              </a:rPr>
              <a:t>by Reporting District (RD)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3696476-8952-41B0-B8BF-5E7C2BD90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31" y="1344804"/>
            <a:ext cx="4035137" cy="52219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81200" y="152400"/>
            <a:ext cx="54197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defRPr/>
            </a:pPr>
            <a:r>
              <a:rPr lang="en-US" altLang="en-US" sz="4200" b="0" kern="0" dirty="0">
                <a:solidFill>
                  <a:schemeClr val="bg1"/>
                </a:solidFill>
                <a:latin typeface="Georgia" panose="02040502050405020303" pitchFamily="18" charset="0"/>
              </a:rPr>
              <a:t>Part II Crime</a:t>
            </a:r>
            <a:endParaRPr lang="en-US" altLang="en-US" sz="4200" kern="0" dirty="0">
              <a:solidFill>
                <a:srgbClr val="FFFF66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512523"/>
              </p:ext>
            </p:extLst>
          </p:nvPr>
        </p:nvGraphicFramePr>
        <p:xfrm>
          <a:off x="1143000" y="914400"/>
          <a:ext cx="7391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673478"/>
              </p:ext>
            </p:extLst>
          </p:nvPr>
        </p:nvGraphicFramePr>
        <p:xfrm>
          <a:off x="1108587" y="914400"/>
          <a:ext cx="7086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681210"/>
              </p:ext>
            </p:extLst>
          </p:nvPr>
        </p:nvGraphicFramePr>
        <p:xfrm>
          <a:off x="1143000" y="914400"/>
          <a:ext cx="7239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57400" y="85725"/>
            <a:ext cx="5410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defRPr/>
            </a:pPr>
            <a:r>
              <a:rPr lang="en-US" altLang="en-US" sz="4200" b="0" kern="0" dirty="0">
                <a:solidFill>
                  <a:schemeClr val="bg1"/>
                </a:solidFill>
                <a:latin typeface="Georgia" panose="02040502050405020303" pitchFamily="18" charset="0"/>
              </a:rPr>
              <a:t>Avg. Response Times</a:t>
            </a:r>
            <a:endParaRPr lang="en-US" altLang="en-US" sz="4200" kern="0" dirty="0">
              <a:solidFill>
                <a:srgbClr val="FFFF66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0" y="990600"/>
            <a:ext cx="5638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>
                <a:solidFill>
                  <a:srgbClr val="1F4C8C"/>
                </a:solidFill>
                <a:latin typeface="Georgia" panose="02040502050405020303" pitchFamily="18" charset="0"/>
              </a:rPr>
              <a:t>2017-2021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109689"/>
              </p:ext>
            </p:extLst>
          </p:nvPr>
        </p:nvGraphicFramePr>
        <p:xfrm>
          <a:off x="685800" y="1550193"/>
          <a:ext cx="7924800" cy="4850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067308"/>
              </p:ext>
            </p:extLst>
          </p:nvPr>
        </p:nvGraphicFramePr>
        <p:xfrm>
          <a:off x="685800" y="1371601"/>
          <a:ext cx="7772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8600" y="38100"/>
            <a:ext cx="8763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defRPr/>
            </a:pPr>
            <a:r>
              <a:rPr lang="en-US" altLang="en-US" sz="4200" b="0" kern="0" dirty="0">
                <a:solidFill>
                  <a:schemeClr val="bg1"/>
                </a:solidFill>
                <a:latin typeface="Georgia" panose="02040502050405020303" pitchFamily="18" charset="0"/>
              </a:rPr>
              <a:t>2021 Accomplishments</a:t>
            </a:r>
            <a:endParaRPr lang="en-US" altLang="en-US" sz="4200" kern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066800"/>
            <a:ext cx="815340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b="0" dirty="0">
              <a:solidFill>
                <a:srgbClr val="1F4C8C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1F4C8C"/>
                </a:solidFill>
                <a:latin typeface="Georgia" panose="02040502050405020303" pitchFamily="18" charset="0"/>
              </a:rPr>
              <a:t>La Mirada’s Part 1 Crimes Remain the Lowest in the Region </a:t>
            </a:r>
          </a:p>
          <a:p>
            <a:pPr>
              <a:defRPr/>
            </a:pPr>
            <a:endParaRPr lang="en-US" b="0" dirty="0">
              <a:solidFill>
                <a:srgbClr val="1F4C8C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1F4C8C"/>
                </a:solidFill>
                <a:latin typeface="Georgia" panose="02040502050405020303" pitchFamily="18" charset="0"/>
              </a:rPr>
              <a:t>Violent Crimes Remain Low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b="0" dirty="0">
              <a:solidFill>
                <a:srgbClr val="1F4C8C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1F4C8C"/>
                </a:solidFill>
                <a:latin typeface="Georgia" panose="02040502050405020303" pitchFamily="18" charset="0"/>
              </a:rPr>
              <a:t>Burglaries, Robberies and Assaults Decreased from 2020 </a:t>
            </a:r>
          </a:p>
          <a:p>
            <a:pPr>
              <a:defRPr/>
            </a:pPr>
            <a:endParaRPr lang="en-US" b="0" dirty="0">
              <a:solidFill>
                <a:srgbClr val="1F4C8C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1F4C8C"/>
                </a:solidFill>
                <a:latin typeface="Georgia" panose="02040502050405020303" pitchFamily="18" charset="0"/>
              </a:rPr>
              <a:t>SAO Team Conducted Investigations and Made Key Arrests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b="0" dirty="0">
              <a:solidFill>
                <a:srgbClr val="1F4C8C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1F4C8C"/>
                </a:solidFill>
                <a:latin typeface="Georgia" panose="02040502050405020303" pitchFamily="18" charset="0"/>
              </a:rPr>
              <a:t>21 Neighborhood Watch Meetings were Held  </a:t>
            </a:r>
          </a:p>
          <a:p>
            <a:pPr>
              <a:defRPr/>
            </a:pPr>
            <a:endParaRPr lang="en-US" b="0" dirty="0">
              <a:solidFill>
                <a:srgbClr val="1F4C8C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1F4C8C"/>
                </a:solidFill>
                <a:latin typeface="Georgia" panose="02040502050405020303" pitchFamily="18" charset="0"/>
              </a:rPr>
              <a:t>Business Watch Outreach Efforts Grew</a:t>
            </a:r>
          </a:p>
          <a:p>
            <a:pPr>
              <a:defRPr/>
            </a:pPr>
            <a:endParaRPr lang="en-US" b="0" dirty="0">
              <a:solidFill>
                <a:srgbClr val="1F4C8C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1F4C8C"/>
                </a:solidFill>
                <a:latin typeface="Georgia" panose="02040502050405020303" pitchFamily="18" charset="0"/>
              </a:rPr>
              <a:t>Public Safety Officers Prepared 39 Traffic Collision Reports and 207  Non-Workable Crime Reports</a:t>
            </a:r>
          </a:p>
          <a:p>
            <a:pPr>
              <a:defRPr/>
            </a:pPr>
            <a:endParaRPr lang="en-US" b="0" dirty="0">
              <a:solidFill>
                <a:srgbClr val="1F4C8C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85738" y="171450"/>
            <a:ext cx="914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0" kern="0" dirty="0">
                <a:solidFill>
                  <a:schemeClr val="bg1"/>
                </a:solidFill>
              </a:rPr>
              <a:t>La Mirada Standards for 2022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09800" y="838200"/>
            <a:ext cx="4352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defRPr/>
            </a:pPr>
            <a:endParaRPr lang="en-US" altLang="en-US" sz="4000" kern="0" dirty="0">
              <a:solidFill>
                <a:srgbClr val="1F4C8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1524000"/>
            <a:ext cx="84582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1F4C8C"/>
                </a:solidFill>
                <a:latin typeface="Georgia" panose="02040502050405020303" pitchFamily="18" charset="0"/>
              </a:rPr>
              <a:t>Maintain a Low Crime Rate (200 crimes/10,000 residents)</a:t>
            </a:r>
          </a:p>
          <a:p>
            <a:pPr>
              <a:defRPr/>
            </a:pPr>
            <a:endParaRPr lang="en-US" b="0" dirty="0">
              <a:solidFill>
                <a:srgbClr val="1F4C8C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1F4C8C"/>
                </a:solidFill>
                <a:latin typeface="Georgia" panose="02040502050405020303" pitchFamily="18" charset="0"/>
              </a:rPr>
              <a:t>Reduce Property Crimes</a:t>
            </a:r>
          </a:p>
          <a:p>
            <a:pPr>
              <a:defRPr/>
            </a:pPr>
            <a:endParaRPr lang="en-US" b="0" dirty="0">
              <a:solidFill>
                <a:srgbClr val="1F4C8C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1F4C8C"/>
                </a:solidFill>
                <a:latin typeface="Georgia" panose="02040502050405020303" pitchFamily="18" charset="0"/>
              </a:rPr>
              <a:t>Enhance Visibility in the Community</a:t>
            </a:r>
          </a:p>
          <a:p>
            <a:pPr>
              <a:defRPr/>
            </a:pPr>
            <a:endParaRPr lang="en-US" b="0" dirty="0">
              <a:solidFill>
                <a:srgbClr val="1F4C8C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1F4C8C"/>
                </a:solidFill>
                <a:latin typeface="Georgia" panose="02040502050405020303" pitchFamily="18" charset="0"/>
              </a:rPr>
              <a:t>Keep Response Times Low</a:t>
            </a:r>
          </a:p>
          <a:p>
            <a:pPr>
              <a:defRPr/>
            </a:pPr>
            <a:endParaRPr lang="en-US" b="0" dirty="0">
              <a:solidFill>
                <a:srgbClr val="1F4C8C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1F4C8C"/>
                </a:solidFill>
                <a:latin typeface="Georgia" panose="02040502050405020303" pitchFamily="18" charset="0"/>
              </a:rPr>
              <a:t>SAO Team will Focus on Preventing and Suppressing Criminal Activity</a:t>
            </a:r>
          </a:p>
          <a:p>
            <a:pPr>
              <a:defRPr/>
            </a:pPr>
            <a:endParaRPr lang="en-US" b="0" dirty="0">
              <a:solidFill>
                <a:srgbClr val="1F4C8C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1F4C8C"/>
                </a:solidFill>
                <a:latin typeface="Georgia" panose="02040502050405020303" pitchFamily="18" charset="0"/>
              </a:rPr>
              <a:t>Dedicated to Enforcing the Laws</a:t>
            </a:r>
          </a:p>
          <a:p>
            <a:pPr>
              <a:defRPr/>
            </a:pPr>
            <a:endParaRPr lang="en-US" b="0" dirty="0">
              <a:solidFill>
                <a:srgbClr val="1F4C8C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1F4C8C"/>
                </a:solidFill>
                <a:latin typeface="Georgia" panose="02040502050405020303" pitchFamily="18" charset="0"/>
              </a:rPr>
              <a:t>Use Social Media to Educate Residents and Businesses</a:t>
            </a:r>
          </a:p>
          <a:p>
            <a:pPr>
              <a:defRPr/>
            </a:pPr>
            <a:endParaRPr lang="en-US" b="0" dirty="0">
              <a:solidFill>
                <a:srgbClr val="1F4C8C"/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en-US" b="0" dirty="0">
              <a:solidFill>
                <a:srgbClr val="1F4C8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0544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85738" y="123997"/>
            <a:ext cx="914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0" kern="0" dirty="0">
                <a:solidFill>
                  <a:schemeClr val="bg1"/>
                </a:solidFill>
              </a:rPr>
              <a:t>Neighborhood Watch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81200" y="1076213"/>
            <a:ext cx="56388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kern="0" dirty="0">
                <a:solidFill>
                  <a:srgbClr val="1F4C8C"/>
                </a:solidFill>
              </a:rPr>
              <a:t>Upcoming meetings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162" y="1414234"/>
            <a:ext cx="84582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b="0" dirty="0">
              <a:solidFill>
                <a:srgbClr val="1F4C8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E2924B-B95F-4876-A0B3-FD1567261BCF}"/>
              </a:ext>
            </a:extLst>
          </p:cNvPr>
          <p:cNvSpPr/>
          <p:nvPr/>
        </p:nvSpPr>
        <p:spPr>
          <a:xfrm>
            <a:off x="1143000" y="1833110"/>
            <a:ext cx="6858000" cy="376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cap="small" spc="25" dirty="0">
                <a:solidFill>
                  <a:srgbClr val="1F4C8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Zoom</a:t>
            </a: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cap="small" spc="25" dirty="0">
                <a:solidFill>
                  <a:srgbClr val="1F4C8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Wednesday, June 15  at 6 p.m.</a:t>
            </a:r>
            <a:endParaRPr lang="en-US" sz="2800" dirty="0">
              <a:solidFill>
                <a:srgbClr val="1F4C8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cap="small" spc="25" dirty="0">
                <a:solidFill>
                  <a:srgbClr val="1F4C8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Wednesday, September 21 at 10 a.m.</a:t>
            </a:r>
            <a:endParaRPr lang="en-US" sz="2800" dirty="0">
              <a:solidFill>
                <a:srgbClr val="1F4C8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cap="small" spc="25" dirty="0">
                <a:solidFill>
                  <a:srgbClr val="1F4C8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Wednesday, December 8 at 6 p.m.</a:t>
            </a: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cap="small" spc="25" dirty="0">
              <a:solidFill>
                <a:srgbClr val="1F4C8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cap="small" spc="25" dirty="0">
                <a:solidFill>
                  <a:srgbClr val="1F4C8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person</a:t>
            </a:r>
          </a:p>
          <a:p>
            <a:pPr marL="457200" marR="0" lvl="0" indent="-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cap="small" spc="25" dirty="0">
                <a:solidFill>
                  <a:srgbClr val="1F4C8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Neff Barn Thursday, April 14 at 6:30 p.m.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0997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ACF9C57-678D-48A8-8580-5D8269265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39" y="117475"/>
            <a:ext cx="8637941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Propositions and Bills affecting crime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7C201-BCDF-4EC6-9A06-3863318AB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926" y="1295400"/>
            <a:ext cx="2667000" cy="5762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Assembly Bill 109</a:t>
            </a:r>
          </a:p>
        </p:txBody>
      </p:sp>
      <p:sp>
        <p:nvSpPr>
          <p:cNvPr id="20484" name="Text Placeholder 8">
            <a:extLst>
              <a:ext uri="{FF2B5EF4-FFF2-40B4-BE49-F238E27FC236}">
                <a16:creationId xmlns:a16="http://schemas.microsoft.com/office/drawing/2014/main" id="{AE0075BE-A318-4B1E-A215-D8626333FE5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1763" y="2709863"/>
            <a:ext cx="2844800" cy="35893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u="sng" dirty="0">
                <a:solidFill>
                  <a:schemeClr val="bg1"/>
                </a:solidFill>
                <a:latin typeface="Georgia" panose="02040502050405020303" pitchFamily="18" charset="0"/>
              </a:rPr>
              <a:t>Transferred responsibility</a:t>
            </a:r>
            <a:r>
              <a:rPr lang="en-US" alt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for housing and supervising some convicted felons from State prison to local jail facilities Resulted in an estimated 45,000 felons being transferred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0FBCEA-DE8D-4060-A3DD-0CDBB4DD3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0318" y="1409700"/>
            <a:ext cx="2202181" cy="428625"/>
          </a:xfrm>
        </p:spPr>
        <p:txBody>
          <a:bodyPr>
            <a:no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b="1" dirty="0">
                <a:solidFill>
                  <a:schemeClr val="bg1"/>
                </a:solidFill>
                <a:latin typeface="Georgia" panose="02040502050405020303" pitchFamily="18" charset="0"/>
              </a:rPr>
              <a:t>Proposition 47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622EB0-4F10-4D82-BA87-29A054260055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249612" y="2743200"/>
            <a:ext cx="2714626" cy="35893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u="sng" dirty="0">
                <a:solidFill>
                  <a:schemeClr val="bg1"/>
                </a:solidFill>
                <a:latin typeface="Georgia" panose="02040502050405020303" pitchFamily="18" charset="0"/>
              </a:rPr>
              <a:t>Reduced sentences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and </a:t>
            </a:r>
            <a:r>
              <a:rPr lang="en-US" sz="2000" u="sng" dirty="0">
                <a:solidFill>
                  <a:schemeClr val="bg1"/>
                </a:solidFill>
                <a:latin typeface="Georgia" panose="02040502050405020303" pitchFamily="18" charset="0"/>
              </a:rPr>
              <a:t>downgraded penalties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a number of crimes from felonies to misdemeanors, including drug possession and thefts under $950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592E61-D923-450F-B37B-55CD31B26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7813" y="1292056"/>
            <a:ext cx="2199085" cy="576262"/>
          </a:xfrm>
        </p:spPr>
        <p:txBody>
          <a:bodyPr/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sz="2000" b="1" dirty="0">
                <a:solidFill>
                  <a:schemeClr val="bg1"/>
                </a:solidFill>
                <a:latin typeface="Georgia" panose="02040502050405020303" pitchFamily="18" charset="0"/>
              </a:rPr>
              <a:t>Proposition 57</a:t>
            </a:r>
          </a:p>
        </p:txBody>
      </p:sp>
      <p:sp>
        <p:nvSpPr>
          <p:cNvPr id="20488" name="Text Placeholder 10">
            <a:extLst>
              <a:ext uri="{FF2B5EF4-FFF2-40B4-BE49-F238E27FC236}">
                <a16:creationId xmlns:a16="http://schemas.microsoft.com/office/drawing/2014/main" id="{112ABB50-F582-4467-9D7C-339424226D5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324600" y="2819400"/>
            <a:ext cx="2590800" cy="23622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Allowed the State to provide </a:t>
            </a:r>
            <a:r>
              <a:rPr lang="en-US" altLang="en-US" sz="2000" u="sng" dirty="0">
                <a:solidFill>
                  <a:schemeClr val="bg1"/>
                </a:solidFill>
                <a:latin typeface="Georgia" panose="02040502050405020303" pitchFamily="18" charset="0"/>
              </a:rPr>
              <a:t>early release for up to 30,000 convicted felons in State prison</a:t>
            </a:r>
          </a:p>
          <a:p>
            <a:pPr eaLnBrk="1" hangingPunct="1"/>
            <a:endParaRPr lang="en-US" alt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22AE58-17B4-4DFF-A6C6-C269812D1D2D}"/>
              </a:ext>
            </a:extLst>
          </p:cNvPr>
          <p:cNvCxnSpPr/>
          <p:nvPr/>
        </p:nvCxnSpPr>
        <p:spPr>
          <a:xfrm>
            <a:off x="3108325" y="1885950"/>
            <a:ext cx="9525" cy="3859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346B61-B77E-499E-8F10-827743564EA3}"/>
              </a:ext>
            </a:extLst>
          </p:cNvPr>
          <p:cNvCxnSpPr/>
          <p:nvPr/>
        </p:nvCxnSpPr>
        <p:spPr>
          <a:xfrm>
            <a:off x="6105525" y="1885950"/>
            <a:ext cx="7938" cy="3859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Rectangle 3">
            <a:extLst>
              <a:ext uri="{FF2B5EF4-FFF2-40B4-BE49-F238E27FC236}">
                <a16:creationId xmlns:a16="http://schemas.microsoft.com/office/drawing/2014/main" id="{9A623F39-A82E-4ECD-A4D3-B82E3B656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2157" y="1864926"/>
            <a:ext cx="310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Public Safety Realignment </a:t>
            </a:r>
            <a:endParaRPr lang="en-US" alt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0492" name="Rectangle 4">
            <a:extLst>
              <a:ext uri="{FF2B5EF4-FFF2-40B4-BE49-F238E27FC236}">
                <a16:creationId xmlns:a16="http://schemas.microsoft.com/office/drawing/2014/main" id="{75C1FDAD-7981-4145-A2EC-8E9C9E675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" y="1868488"/>
            <a:ext cx="29781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Safe Neighborhoods &amp; Schools Act </a:t>
            </a:r>
            <a:endParaRPr lang="en-US" alt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0493" name="Rectangle 5">
            <a:extLst>
              <a:ext uri="{FF2B5EF4-FFF2-40B4-BE49-F238E27FC236}">
                <a16:creationId xmlns:a16="http://schemas.microsoft.com/office/drawing/2014/main" id="{A13F75C9-FA81-43CF-911A-690E7A452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885950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Public Safety &amp; Rehabilitation Act </a:t>
            </a:r>
            <a:endParaRPr lang="en-US" alt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0494" name="Rectangle 11">
            <a:extLst>
              <a:ext uri="{FF2B5EF4-FFF2-40B4-BE49-F238E27FC236}">
                <a16:creationId xmlns:a16="http://schemas.microsoft.com/office/drawing/2014/main" id="{4CC2990C-9FF2-491A-82AF-52E288082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59" y="5938245"/>
            <a:ext cx="86379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The overall effect of these is more criminals on the street…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6DC3EB96-704D-40A7-A650-56CCB4ED3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37" y="94838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Crime Trends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0008C-16A1-4BC3-A957-2A6A5F1A847B}"/>
              </a:ext>
            </a:extLst>
          </p:cNvPr>
          <p:cNvSpPr txBox="1"/>
          <p:nvPr/>
        </p:nvSpPr>
        <p:spPr>
          <a:xfrm>
            <a:off x="533400" y="3276601"/>
            <a:ext cx="8393482" cy="3662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b="0" dirty="0">
                <a:latin typeface="Georgia" panose="02040502050405020303" pitchFamily="18" charset="0"/>
              </a:rPr>
              <a:t>Grand theft automobiles and vehicle burglaries increased during the pandemic. Residential Burglaries are down.  To make yourself less of a target follow these tips. </a:t>
            </a:r>
          </a:p>
          <a:p>
            <a:pPr>
              <a:defRPr/>
            </a:pPr>
            <a:endParaRPr lang="en-US" sz="1200" b="0" dirty="0">
              <a:latin typeface="Georgia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Georgia" panose="02040502050405020303" pitchFamily="18" charset="0"/>
              </a:rPr>
              <a:t>Park your vehicles in the garage or driveway when possible. 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b="0" dirty="0">
              <a:latin typeface="Georgia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Georgia" panose="02040502050405020303" pitchFamily="18" charset="0"/>
              </a:rPr>
              <a:t>Lock your vehicles and use anti-theft devices on older vehicles.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b="0" dirty="0">
              <a:latin typeface="Georgia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Georgia" panose="02040502050405020303" pitchFamily="18" charset="0"/>
              </a:rPr>
              <a:t>Do not leave any valuables or back packs in the vehicle.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b="0" dirty="0">
              <a:latin typeface="Georgia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Georgia" panose="02040502050405020303" pitchFamily="18" charset="0"/>
              </a:rPr>
              <a:t>Park in a well-lit area.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b="0" dirty="0">
              <a:latin typeface="Georgia" panose="02040502050405020303" pitchFamily="18" charset="0"/>
            </a:endParaRPr>
          </a:p>
        </p:txBody>
      </p:sp>
      <p:sp>
        <p:nvSpPr>
          <p:cNvPr id="21509" name="AutoShape 2" descr="Image result for facebook like icon">
            <a:extLst>
              <a:ext uri="{FF2B5EF4-FFF2-40B4-BE49-F238E27FC236}">
                <a16:creationId xmlns:a16="http://schemas.microsoft.com/office/drawing/2014/main" id="{4AA2ED02-93E0-4B16-BAD8-3651036DAC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21510" name="AutoShape 4" descr="Image result for facebook like icon">
            <a:extLst>
              <a:ext uri="{FF2B5EF4-FFF2-40B4-BE49-F238E27FC236}">
                <a16:creationId xmlns:a16="http://schemas.microsoft.com/office/drawing/2014/main" id="{921656C1-2C7D-4346-8AA7-EBA0396B08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pic>
        <p:nvPicPr>
          <p:cNvPr id="21511" name="Picture 1">
            <a:extLst>
              <a:ext uri="{FF2B5EF4-FFF2-40B4-BE49-F238E27FC236}">
                <a16:creationId xmlns:a16="http://schemas.microsoft.com/office/drawing/2014/main" id="{4A0532FB-E7FF-4F1F-94A1-EFAB27393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r="8948"/>
          <a:stretch>
            <a:fillRect/>
          </a:stretch>
        </p:blipFill>
        <p:spPr bwMode="auto">
          <a:xfrm>
            <a:off x="762000" y="950876"/>
            <a:ext cx="2633663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>
            <a:extLst>
              <a:ext uri="{FF2B5EF4-FFF2-40B4-BE49-F238E27FC236}">
                <a16:creationId xmlns:a16="http://schemas.microsoft.com/office/drawing/2014/main" id="{0F419204-2D44-4920-BC70-B781EFC0D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19167"/>
          <a:stretch>
            <a:fillRect/>
          </a:stretch>
        </p:blipFill>
        <p:spPr bwMode="auto">
          <a:xfrm>
            <a:off x="6248400" y="950876"/>
            <a:ext cx="237172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3">
            <a:extLst>
              <a:ext uri="{FF2B5EF4-FFF2-40B4-BE49-F238E27FC236}">
                <a16:creationId xmlns:a16="http://schemas.microsoft.com/office/drawing/2014/main" id="{383A264E-90E4-4041-ABFD-4223A14A9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 r="8788"/>
          <a:stretch>
            <a:fillRect/>
          </a:stretch>
        </p:blipFill>
        <p:spPr bwMode="auto">
          <a:xfrm>
            <a:off x="3581400" y="950876"/>
            <a:ext cx="2293938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7DD6605C-B681-40F8-9EA0-A436E18B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99" y="-37143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7E079-7622-4DDA-9051-61E3B2139CAC}"/>
              </a:ext>
            </a:extLst>
          </p:cNvPr>
          <p:cNvSpPr txBox="1"/>
          <p:nvPr/>
        </p:nvSpPr>
        <p:spPr>
          <a:xfrm>
            <a:off x="298536" y="169101"/>
            <a:ext cx="8616863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Georgia" panose="02040502050405020303" pitchFamily="18" charset="0"/>
              </a:rPr>
              <a:t>Most Crimes are crimes of opportunity. </a:t>
            </a:r>
          </a:p>
          <a:p>
            <a:pPr algn="ctr">
              <a:defRPr/>
            </a:pPr>
            <a:r>
              <a:rPr lang="en-US" sz="3200" dirty="0">
                <a:latin typeface="Georgia" panose="02040502050405020303" pitchFamily="18" charset="0"/>
              </a:rPr>
              <a:t>Make yourself less of a target</a:t>
            </a:r>
            <a:r>
              <a:rPr lang="en-US" dirty="0">
                <a:solidFill>
                  <a:srgbClr val="1F4C8C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defRPr/>
            </a:pPr>
            <a:endParaRPr lang="en-US" dirty="0">
              <a:solidFill>
                <a:srgbClr val="1F4C8C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800" b="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Georgia" panose="02040502050405020303" pitchFamily="18" charset="0"/>
              </a:rPr>
              <a:t>Report suspicious individuals or vehicles in your area</a:t>
            </a:r>
          </a:p>
          <a:p>
            <a:pPr algn="just">
              <a:defRPr/>
            </a:pPr>
            <a:endParaRPr lang="en-US" sz="1600" b="0" dirty="0">
              <a:latin typeface="Georgia" panose="02040502050405020303" pitchFamily="18" charset="0"/>
            </a:endParaRPr>
          </a:p>
          <a:p>
            <a:pPr algn="just">
              <a:defRPr/>
            </a:pPr>
            <a:endParaRPr lang="en-US" sz="1600" b="0" dirty="0">
              <a:latin typeface="Georgia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Georgia" panose="02040502050405020303" pitchFamily="18" charset="0"/>
              </a:rPr>
              <a:t>Install good lighting with motion sensors around the outside of your house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0" dirty="0">
              <a:latin typeface="Georgia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Georgia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Georgia" panose="02040502050405020303" pitchFamily="18" charset="0"/>
              </a:rPr>
              <a:t>Install additional security systems like the 'Ring' doorbell and an audible alarm</a:t>
            </a:r>
          </a:p>
          <a:p>
            <a:pPr algn="just">
              <a:defRPr/>
            </a:pPr>
            <a:endParaRPr lang="en-US" sz="2400" b="0" dirty="0">
              <a:latin typeface="Georgia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Georgia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Georgia" panose="02040502050405020303" pitchFamily="18" charset="0"/>
              </a:rPr>
              <a:t>Have neighbors pick up packages or send to a facility to be picked up, or have delivered to work if you can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b="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600" b="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defRPr/>
            </a:pPr>
            <a:br>
              <a:rPr lang="en-US" sz="2400" b="0" dirty="0">
                <a:solidFill>
                  <a:srgbClr val="1F4C8C"/>
                </a:solidFill>
                <a:latin typeface="Arial" charset="0"/>
              </a:rPr>
            </a:br>
            <a:endParaRPr lang="en-US" sz="2400" b="0" dirty="0">
              <a:solidFill>
                <a:srgbClr val="1F4C8C"/>
              </a:solidFill>
              <a:latin typeface="Arial" charset="0"/>
            </a:endParaRPr>
          </a:p>
        </p:txBody>
      </p:sp>
      <p:sp>
        <p:nvSpPr>
          <p:cNvPr id="22533" name="AutoShape 2" descr="Image result for facebook like icon">
            <a:extLst>
              <a:ext uri="{FF2B5EF4-FFF2-40B4-BE49-F238E27FC236}">
                <a16:creationId xmlns:a16="http://schemas.microsoft.com/office/drawing/2014/main" id="{626505D4-EE1B-4245-BA31-70D57A5CE0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22534" name="AutoShape 4" descr="Image result for facebook like icon">
            <a:extLst>
              <a:ext uri="{FF2B5EF4-FFF2-40B4-BE49-F238E27FC236}">
                <a16:creationId xmlns:a16="http://schemas.microsoft.com/office/drawing/2014/main" id="{00BFFA1C-733C-407D-8B41-C8AA7CD029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685800" y="1066800"/>
            <a:ext cx="800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6000">
              <a:solidFill>
                <a:srgbClr val="1F4C8C"/>
              </a:solidFill>
              <a:latin typeface="Times New Roman" pitchFamily="18" charset="0"/>
            </a:endParaRPr>
          </a:p>
        </p:txBody>
      </p:sp>
      <p:pic>
        <p:nvPicPr>
          <p:cNvPr id="3076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971800" y="3886200"/>
            <a:ext cx="571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4800" dirty="0">
              <a:solidFill>
                <a:srgbClr val="1F4C8C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291439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kern="0" dirty="0">
                <a:solidFill>
                  <a:srgbClr val="1F4C8C"/>
                </a:solidFill>
                <a:latin typeface="Georgia" pitchFamily="18" charset="0"/>
                <a:ea typeface="MS PGothic" pitchFamily="34" charset="-128"/>
              </a:rPr>
              <a:t>2021 </a:t>
            </a:r>
          </a:p>
          <a:p>
            <a:pPr algn="ctr"/>
            <a:r>
              <a:rPr lang="en-US" altLang="en-US" sz="4800" kern="0" dirty="0">
                <a:solidFill>
                  <a:srgbClr val="1F4C8C"/>
                </a:solidFill>
                <a:latin typeface="Georgia" pitchFamily="18" charset="0"/>
                <a:ea typeface="MS PGothic" pitchFamily="34" charset="-128"/>
              </a:rPr>
              <a:t>Annual Crime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7717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1AFE436-C2F5-42E7-828E-F59DE499B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37" y="57150"/>
            <a:ext cx="8763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defRPr/>
            </a:pPr>
            <a:endParaRPr lang="en-US" altLang="en-US" sz="4200" kern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4D37B-2F56-4D23-BE7C-286EB2A714E5}"/>
              </a:ext>
            </a:extLst>
          </p:cNvPr>
          <p:cNvSpPr txBox="1"/>
          <p:nvPr/>
        </p:nvSpPr>
        <p:spPr>
          <a:xfrm>
            <a:off x="689535" y="184982"/>
            <a:ext cx="76471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0" dirty="0">
                <a:latin typeface="Georgia" panose="02040502050405020303" pitchFamily="18" charset="0"/>
              </a:rPr>
              <a:t> 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Georgia" panose="02040502050405020303" pitchFamily="18" charset="0"/>
              </a:rPr>
              <a:t>Report unauthorized solicitors.  Each solicitor must have a City solicitor’s permit and a valid picture ID while soliciting. </a:t>
            </a:r>
          </a:p>
        </p:txBody>
      </p:sp>
      <p:sp>
        <p:nvSpPr>
          <p:cNvPr id="23557" name="AutoShape 2" descr="Image result for facebook like icon">
            <a:extLst>
              <a:ext uri="{FF2B5EF4-FFF2-40B4-BE49-F238E27FC236}">
                <a16:creationId xmlns:a16="http://schemas.microsoft.com/office/drawing/2014/main" id="{E22CA332-E497-4BE0-AFEE-1B1262704A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23558" name="AutoShape 4" descr="Image result for facebook like icon">
            <a:extLst>
              <a:ext uri="{FF2B5EF4-FFF2-40B4-BE49-F238E27FC236}">
                <a16:creationId xmlns:a16="http://schemas.microsoft.com/office/drawing/2014/main" id="{0165E63A-F5BF-4305-B7BA-9BF45C2EE4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E193D8-F292-4330-81A1-6B19D77DDF5E}"/>
              </a:ext>
            </a:extLst>
          </p:cNvPr>
          <p:cNvSpPr txBox="1"/>
          <p:nvPr/>
        </p:nvSpPr>
        <p:spPr>
          <a:xfrm>
            <a:off x="668020" y="4038600"/>
            <a:ext cx="78079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600" b="0" dirty="0">
              <a:latin typeface="Georgia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Georgia" panose="02040502050405020303" pitchFamily="18" charset="0"/>
              </a:rPr>
              <a:t>Draw the curtains and blinds at night</a:t>
            </a:r>
          </a:p>
          <a:p>
            <a:pPr algn="just">
              <a:defRPr/>
            </a:pPr>
            <a:endParaRPr lang="en-US" sz="2400" b="0" dirty="0">
              <a:latin typeface="Georgia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Georgia" panose="02040502050405020303" pitchFamily="18" charset="0"/>
              </a:rPr>
              <a:t>Ask service technicians or care providers you don't know for ID before you open the door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Georgia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Georgia" panose="02040502050405020303" pitchFamily="18" charset="0"/>
              </a:rPr>
              <a:t>Keep a list of serial numbers for valuable items </a:t>
            </a:r>
          </a:p>
          <a:p>
            <a:pPr>
              <a:defRPr/>
            </a:pPr>
            <a:endParaRPr lang="en-US" sz="1600" b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3560" name="Picture 2">
            <a:extLst>
              <a:ext uri="{FF2B5EF4-FFF2-40B4-BE49-F238E27FC236}">
                <a16:creationId xmlns:a16="http://schemas.microsoft.com/office/drawing/2014/main" id="{FCF38CA0-3E32-425C-8189-49ABE38E1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12000" r="5695" b="11636"/>
          <a:stretch>
            <a:fillRect/>
          </a:stretch>
        </p:blipFill>
        <p:spPr bwMode="auto">
          <a:xfrm>
            <a:off x="2590800" y="1807369"/>
            <a:ext cx="3138488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1AFE436-C2F5-42E7-828E-F59DE499B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1375"/>
            <a:ext cx="8763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defRPr/>
            </a:pPr>
            <a:endParaRPr lang="en-US" altLang="en-US" sz="4200" kern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3557" name="AutoShape 2" descr="Image result for facebook like icon">
            <a:extLst>
              <a:ext uri="{FF2B5EF4-FFF2-40B4-BE49-F238E27FC236}">
                <a16:creationId xmlns:a16="http://schemas.microsoft.com/office/drawing/2014/main" id="{E22CA332-E497-4BE0-AFEE-1B1262704A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23558" name="AutoShape 4" descr="Image result for facebook like icon">
            <a:extLst>
              <a:ext uri="{FF2B5EF4-FFF2-40B4-BE49-F238E27FC236}">
                <a16:creationId xmlns:a16="http://schemas.microsoft.com/office/drawing/2014/main" id="{0165E63A-F5BF-4305-B7BA-9BF45C2EE4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809478-6A00-4E4B-9C74-B4335FD6AFAA}"/>
              </a:ext>
            </a:extLst>
          </p:cNvPr>
          <p:cNvSpPr/>
          <p:nvPr/>
        </p:nvSpPr>
        <p:spPr>
          <a:xfrm>
            <a:off x="511095" y="322412"/>
            <a:ext cx="808347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0" algn="just">
              <a:spcBef>
                <a:spcPts val="700"/>
              </a:spcBef>
            </a:pPr>
            <a:r>
              <a:rPr lang="en-US" sz="2400" b="0" dirty="0">
                <a:solidFill>
                  <a:srgbClr val="FFFFFF"/>
                </a:solidFill>
                <a:latin typeface="Georgia" panose="02040502050405020303" pitchFamily="18" charset="0"/>
              </a:rPr>
              <a:t>Remember if you or a neighbor see a crime in progress or notice suspicious activity, observe and report from a place of safety as soon as possible.  Helpful information includes:</a:t>
            </a:r>
            <a:endParaRPr lang="en-US" sz="2400" b="0" dirty="0">
              <a:latin typeface="Georgia" panose="02040502050405020303" pitchFamily="18" charset="0"/>
            </a:endParaRPr>
          </a:p>
          <a:p>
            <a:pPr algn="just"/>
            <a:br>
              <a:rPr lang="en-US" b="0" dirty="0"/>
            </a:br>
            <a:br>
              <a:rPr lang="en-US" b="0" dirty="0"/>
            </a:br>
            <a:br>
              <a:rPr lang="en-US" b="0" dirty="0"/>
            </a:br>
            <a:br>
              <a:rPr lang="en-US" b="0" dirty="0"/>
            </a:br>
            <a:br>
              <a:rPr lang="en-US" b="0" dirty="0"/>
            </a:br>
            <a:br>
              <a:rPr lang="en-US" b="0" dirty="0"/>
            </a:br>
            <a:endParaRPr lang="en-US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AA1AB1-6F6A-4EE0-A692-CE5C8C5D58DA}"/>
              </a:ext>
            </a:extLst>
          </p:cNvPr>
          <p:cNvSpPr/>
          <p:nvPr/>
        </p:nvSpPr>
        <p:spPr>
          <a:xfrm>
            <a:off x="549430" y="2319021"/>
            <a:ext cx="77563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FFFFFF"/>
                </a:solidFill>
                <a:latin typeface="Georgia" panose="02040502050405020303" pitchFamily="18" charset="0"/>
              </a:rPr>
              <a:t>Location, Location, Location</a:t>
            </a:r>
          </a:p>
          <a:p>
            <a:pPr marL="285750" indent="-285750" algn="just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FFFFFF"/>
                </a:solidFill>
                <a:latin typeface="Georgia" panose="02040502050405020303" pitchFamily="18" charset="0"/>
              </a:rPr>
              <a:t>Direction of travel</a:t>
            </a:r>
          </a:p>
          <a:p>
            <a:pPr marL="285750" indent="-285750" algn="just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FFFFFF"/>
                </a:solidFill>
                <a:latin typeface="Georgia" panose="02040502050405020303" pitchFamily="18" charset="0"/>
              </a:rPr>
              <a:t>Vehicle information: type, license number, color, year, make, model, unusual characteristics (e.g., dents, bumper stickers), number of persons, etc.</a:t>
            </a:r>
          </a:p>
          <a:p>
            <a:pPr marL="285750" indent="-285750" algn="just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FFFFFF"/>
                </a:solidFill>
                <a:latin typeface="Georgia" panose="02040502050405020303" pitchFamily="18" charset="0"/>
              </a:rPr>
              <a:t>Suspect information: gender, age, height, weight, hair color, hair length and style, eye color, facial hair, clothing type and color, other characteristics (e.g., tattoos, missing teeth, scars, glasses) </a:t>
            </a:r>
          </a:p>
        </p:txBody>
      </p:sp>
      <p:pic>
        <p:nvPicPr>
          <p:cNvPr id="2050" name="Picture 2" descr="yo I'm in big trouble">
            <a:extLst>
              <a:ext uri="{FF2B5EF4-FFF2-40B4-BE49-F238E27FC236}">
                <a16:creationId xmlns:a16="http://schemas.microsoft.com/office/drawing/2014/main" id="{D9920743-E1FE-4E0C-A832-79AA11D33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3" t="40030"/>
          <a:stretch/>
        </p:blipFill>
        <p:spPr bwMode="auto">
          <a:xfrm>
            <a:off x="5029200" y="1752600"/>
            <a:ext cx="2218905" cy="151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2273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0748F87E-DFBA-4E9F-B5DB-7D6E71C40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"/>
            <a:ext cx="8763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0" kern="0" dirty="0">
                <a:solidFill>
                  <a:schemeClr val="bg1"/>
                </a:solidFill>
                <a:latin typeface="Georgia" panose="02040502050405020303" pitchFamily="18" charset="0"/>
              </a:rPr>
              <a:t>Get Connected</a:t>
            </a:r>
            <a:endParaRPr lang="en-US" altLang="en-US" sz="4800" kern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4581" name="AutoShape 2" descr="Image result for facebook like icon">
            <a:extLst>
              <a:ext uri="{FF2B5EF4-FFF2-40B4-BE49-F238E27FC236}">
                <a16:creationId xmlns:a16="http://schemas.microsoft.com/office/drawing/2014/main" id="{15B7B749-F641-4C7B-8CDF-CDEC9CDCA1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24582" name="AutoShape 4" descr="Image result for facebook like icon">
            <a:extLst>
              <a:ext uri="{FF2B5EF4-FFF2-40B4-BE49-F238E27FC236}">
                <a16:creationId xmlns:a16="http://schemas.microsoft.com/office/drawing/2014/main" id="{2465F2B9-02B0-4F61-A9BC-EFC1945866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pic>
        <p:nvPicPr>
          <p:cNvPr id="24583" name="Picture 6" descr="Image result for facebook like icon">
            <a:hlinkClick r:id="rId3"/>
            <a:extLst>
              <a:ext uri="{FF2B5EF4-FFF2-40B4-BE49-F238E27FC236}">
                <a16:creationId xmlns:a16="http://schemas.microsoft.com/office/drawing/2014/main" id="{AEF53328-44FD-4DE2-AC2A-26A8FB08E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6" t="18628" r="9808" b="19118"/>
          <a:stretch>
            <a:fillRect/>
          </a:stretch>
        </p:blipFill>
        <p:spPr bwMode="auto">
          <a:xfrm>
            <a:off x="3571875" y="1131095"/>
            <a:ext cx="19240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Image result for next door logo">
            <a:hlinkClick r:id="rId5"/>
            <a:extLst>
              <a:ext uri="{FF2B5EF4-FFF2-40B4-BE49-F238E27FC236}">
                <a16:creationId xmlns:a16="http://schemas.microsoft.com/office/drawing/2014/main" id="{20235093-4E1A-4C8F-94C5-F93F214A6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85837"/>
            <a:ext cx="1067151" cy="106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AutoShape 11" descr="Image result for twitter">
            <a:extLst>
              <a:ext uri="{FF2B5EF4-FFF2-40B4-BE49-F238E27FC236}">
                <a16:creationId xmlns:a16="http://schemas.microsoft.com/office/drawing/2014/main" id="{4FB85800-FC83-4C31-B286-4F8C852357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pic>
        <p:nvPicPr>
          <p:cNvPr id="24587" name="Picture 2">
            <a:extLst>
              <a:ext uri="{FF2B5EF4-FFF2-40B4-BE49-F238E27FC236}">
                <a16:creationId xmlns:a16="http://schemas.microsoft.com/office/drawing/2014/main" id="{21A09E0C-43B6-4F52-84B6-2394114FAC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50898"/>
            <a:ext cx="1219200" cy="98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A4AC50-42B5-41A2-89E4-A6315CC83B2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167" t="31250" r="7135" b="28472"/>
          <a:stretch/>
        </p:blipFill>
        <p:spPr>
          <a:xfrm>
            <a:off x="2321560" y="4822578"/>
            <a:ext cx="4724400" cy="1966910"/>
          </a:xfrm>
          <a:prstGeom prst="rect">
            <a:avLst/>
          </a:prstGeom>
        </p:spPr>
      </p:pic>
      <p:graphicFrame>
        <p:nvGraphicFramePr>
          <p:cNvPr id="24593" name="TextBox 4">
            <a:extLst>
              <a:ext uri="{FF2B5EF4-FFF2-40B4-BE49-F238E27FC236}">
                <a16:creationId xmlns:a16="http://schemas.microsoft.com/office/drawing/2014/main" id="{24304DFD-2EF0-43F0-9537-FA29B77A0FB2}"/>
              </a:ext>
            </a:extLst>
          </p:cNvPr>
          <p:cNvGraphicFramePr/>
          <p:nvPr/>
        </p:nvGraphicFramePr>
        <p:xfrm>
          <a:off x="152400" y="1545433"/>
          <a:ext cx="8763000" cy="391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0CBF9B60-B15A-47AF-9CB8-C251C7FB2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"/>
            <a:ext cx="8763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defRPr/>
            </a:pPr>
            <a:endParaRPr lang="en-US" altLang="en-US" sz="4200" ker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5604" name="AutoShape 2" descr="Image result for facebook like icon">
            <a:extLst>
              <a:ext uri="{FF2B5EF4-FFF2-40B4-BE49-F238E27FC236}">
                <a16:creationId xmlns:a16="http://schemas.microsoft.com/office/drawing/2014/main" id="{79CA8230-CEDA-473B-A028-94E437F693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25605" name="AutoShape 4" descr="Image result for facebook like icon">
            <a:extLst>
              <a:ext uri="{FF2B5EF4-FFF2-40B4-BE49-F238E27FC236}">
                <a16:creationId xmlns:a16="http://schemas.microsoft.com/office/drawing/2014/main" id="{1E49B1E3-7619-44EE-A66A-AF1CF29385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22535" name="Rectangle 3">
            <a:extLst>
              <a:ext uri="{FF2B5EF4-FFF2-40B4-BE49-F238E27FC236}">
                <a16:creationId xmlns:a16="http://schemas.microsoft.com/office/drawing/2014/main" id="{88E27838-0ECC-4F66-B803-22EB55817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618" y="2067838"/>
            <a:ext cx="4442181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0" dirty="0">
                <a:latin typeface="Georgia" panose="02040502050405020303" pitchFamily="18" charset="0"/>
              </a:rPr>
              <a:t>You will receive information weekly via email</a:t>
            </a:r>
          </a:p>
          <a:p>
            <a:pPr eaLnBrk="1" hangingPunct="1">
              <a:defRPr/>
            </a:pPr>
            <a:endParaRPr lang="en-US" altLang="en-US" sz="1200" b="0" dirty="0">
              <a:latin typeface="Georgia" panose="02040502050405020303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latin typeface="Georgia" panose="02040502050405020303" pitchFamily="18" charset="0"/>
              </a:rPr>
              <a:t>Weekly crime summaries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latin typeface="Georgia" panose="02040502050405020303" pitchFamily="18" charset="0"/>
              </a:rPr>
              <a:t>Crime map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latin typeface="Georgia" panose="02040502050405020303" pitchFamily="18" charset="0"/>
              </a:rPr>
              <a:t>Crime Prevention tips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latin typeface="Georgia" panose="02040502050405020303" pitchFamily="18" charset="0"/>
              </a:rPr>
              <a:t>“Be on the Look Out” alerts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AC9AC-5C56-4DF7-A2EA-CD1DDD838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33" t="18750" r="64167" b="16694"/>
          <a:stretch/>
        </p:blipFill>
        <p:spPr>
          <a:xfrm>
            <a:off x="371797" y="2057400"/>
            <a:ext cx="3504243" cy="4524375"/>
          </a:xfrm>
          <a:prstGeom prst="rect">
            <a:avLst/>
          </a:prstGeom>
        </p:spPr>
      </p:pic>
      <p:pic>
        <p:nvPicPr>
          <p:cNvPr id="3074" name="Picture 2" descr="laptop wave">
            <a:extLst>
              <a:ext uri="{FF2B5EF4-FFF2-40B4-BE49-F238E27FC236}">
                <a16:creationId xmlns:a16="http://schemas.microsoft.com/office/drawing/2014/main" id="{55E753E1-A680-4909-AA3B-ACBAE7547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2" y="4419600"/>
            <a:ext cx="2591437" cy="259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607" name="TextBox 4">
            <a:extLst>
              <a:ext uri="{FF2B5EF4-FFF2-40B4-BE49-F238E27FC236}">
                <a16:creationId xmlns:a16="http://schemas.microsoft.com/office/drawing/2014/main" id="{B63C7B1E-EC27-4BA8-8E20-3F781B470A30}"/>
              </a:ext>
            </a:extLst>
          </p:cNvPr>
          <p:cNvGraphicFramePr/>
          <p:nvPr/>
        </p:nvGraphicFramePr>
        <p:xfrm>
          <a:off x="866775" y="276225"/>
          <a:ext cx="8077200" cy="1692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A36C1DD2-840D-477C-A9C3-BA4C37BE7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533400"/>
            <a:ext cx="8763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defRPr/>
            </a:pPr>
            <a:r>
              <a:rPr lang="en-US" altLang="en-US" b="0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Neighborhood Watch</a:t>
            </a:r>
            <a:endParaRPr lang="en-US" altLang="en-US" kern="0" dirty="0">
              <a:solidFill>
                <a:schemeClr val="accent3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22EE0FD7-6A51-4901-86E6-2AEC1F9C9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54138"/>
            <a:ext cx="8077200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n-US" sz="2400" b="0" dirty="0">
                <a:latin typeface="Georgia" panose="02040502050405020303" pitchFamily="18" charset="0"/>
              </a:rPr>
              <a:t>Studies show that neighborhoods will experience an average of a 16% crime reduction under the protection of a Neighborhood Watch program.  Some other benefits of Neighborhood Watch program include: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b="0" dirty="0">
              <a:latin typeface="Georgia" panose="02040502050405020303" pitchFamily="18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latin typeface="Georgia" panose="02040502050405020303" pitchFamily="18" charset="0"/>
              </a:rPr>
              <a:t>An increased sense of responsibility and control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endParaRPr lang="en-US" sz="1800" b="0" dirty="0">
              <a:latin typeface="Georgia" panose="02040502050405020303" pitchFamily="18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latin typeface="Georgia" panose="02040502050405020303" pitchFamily="18" charset="0"/>
              </a:rPr>
              <a:t>Increased sense of personal security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endParaRPr lang="en-US" sz="1800" b="0" dirty="0">
              <a:latin typeface="Georgia" panose="02040502050405020303" pitchFamily="18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latin typeface="Georgia" panose="02040502050405020303" pitchFamily="18" charset="0"/>
              </a:rPr>
              <a:t>Greater unity within neighborhoods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endParaRPr lang="en-US" sz="1800" b="0" dirty="0">
              <a:latin typeface="Georgia" panose="02040502050405020303" pitchFamily="18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latin typeface="Georgia" panose="02040502050405020303" pitchFamily="18" charset="0"/>
              </a:rPr>
              <a:t>Improved relations with law enforcement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endParaRPr lang="en-US" sz="1800" b="0" dirty="0">
              <a:latin typeface="Georgia" panose="02040502050405020303" pitchFamily="18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latin typeface="Georgia" panose="02040502050405020303" pitchFamily="18" charset="0"/>
              </a:rPr>
              <a:t>Improved quality of life</a:t>
            </a:r>
          </a:p>
        </p:txBody>
      </p:sp>
      <p:sp>
        <p:nvSpPr>
          <p:cNvPr id="26629" name="AutoShape 2" descr="Image result for facebook like icon">
            <a:extLst>
              <a:ext uri="{FF2B5EF4-FFF2-40B4-BE49-F238E27FC236}">
                <a16:creationId xmlns:a16="http://schemas.microsoft.com/office/drawing/2014/main" id="{52351443-53DA-46E7-A0BF-E743B1540D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26630" name="AutoShape 4" descr="Image result for facebook like icon">
            <a:extLst>
              <a:ext uri="{FF2B5EF4-FFF2-40B4-BE49-F238E27FC236}">
                <a16:creationId xmlns:a16="http://schemas.microsoft.com/office/drawing/2014/main" id="{7CE214E6-2F40-49F3-A783-16FB56D7E3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pic>
        <p:nvPicPr>
          <p:cNvPr id="26631" name="Picture 8" descr="https://www.staysafe.org/files/2017/11/Control.jpg">
            <a:extLst>
              <a:ext uri="{FF2B5EF4-FFF2-40B4-BE49-F238E27FC236}">
                <a16:creationId xmlns:a16="http://schemas.microsoft.com/office/drawing/2014/main" id="{9947CC3F-4132-488D-BED9-6A83ACD09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45" y="3029407"/>
            <a:ext cx="425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9" descr="https://www.staysafe.org/files/2017/11/Unity.jpg">
            <a:extLst>
              <a:ext uri="{FF2B5EF4-FFF2-40B4-BE49-F238E27FC236}">
                <a16:creationId xmlns:a16="http://schemas.microsoft.com/office/drawing/2014/main" id="{EC724066-0941-4B26-8BDF-57F51E90B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23" y="3564933"/>
            <a:ext cx="4492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0" descr="https://www.staysafe.org/files/2017/11/Police.jpg">
            <a:extLst>
              <a:ext uri="{FF2B5EF4-FFF2-40B4-BE49-F238E27FC236}">
                <a16:creationId xmlns:a16="http://schemas.microsoft.com/office/drawing/2014/main" id="{647C1CA1-E26F-4851-B507-BDC1ACDE6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1" y="470961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1" descr="https://www.staysafe.org/files/2017/11/Care.jpg">
            <a:extLst>
              <a:ext uri="{FF2B5EF4-FFF2-40B4-BE49-F238E27FC236}">
                <a16:creationId xmlns:a16="http://schemas.microsoft.com/office/drawing/2014/main" id="{8C48D363-F8F1-47CA-9EB0-25990EA61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23" y="4180824"/>
            <a:ext cx="4413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2" descr="https://www.staysafe.org/files/2017/11/Quality-of-Life.jpg">
            <a:extLst>
              <a:ext uri="{FF2B5EF4-FFF2-40B4-BE49-F238E27FC236}">
                <a16:creationId xmlns:a16="http://schemas.microsoft.com/office/drawing/2014/main" id="{588A13E0-3821-4F24-A75B-834FF27A9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1" y="527526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>
            <a:extLst>
              <a:ext uri="{FF2B5EF4-FFF2-40B4-BE49-F238E27FC236}">
                <a16:creationId xmlns:a16="http://schemas.microsoft.com/office/drawing/2014/main" id="{FC5EA532-629C-465F-9140-9D7D4042A4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7" y="3564933"/>
            <a:ext cx="242411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9154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200" dirty="0">
                <a:solidFill>
                  <a:schemeClr val="bg1"/>
                </a:solidFill>
                <a:latin typeface="Georgia" pitchFamily="18" charset="0"/>
              </a:rPr>
              <a:t>Part 1 Crimes</a:t>
            </a:r>
            <a:endParaRPr lang="en-US" altLang="en-US" sz="4200" b="1" dirty="0">
              <a:solidFill>
                <a:srgbClr val="FFFF66"/>
              </a:solidFill>
              <a:latin typeface="Ari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143000" y="1066800"/>
          <a:ext cx="7238999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914401" y="914400"/>
          <a:ext cx="7467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838201" y="838200"/>
          <a:ext cx="7543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800099" y="1066800"/>
          <a:ext cx="7543801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9D8217-D03F-405C-8515-B84085EA2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08617"/>
              </p:ext>
            </p:extLst>
          </p:nvPr>
        </p:nvGraphicFramePr>
        <p:xfrm>
          <a:off x="1066800" y="1407780"/>
          <a:ext cx="6858001" cy="4764418"/>
        </p:xfrm>
        <a:graphic>
          <a:graphicData uri="http://schemas.openxmlformats.org/drawingml/2006/table">
            <a:tbl>
              <a:tblPr/>
              <a:tblGrid>
                <a:gridCol w="4361842">
                  <a:extLst>
                    <a:ext uri="{9D8B030D-6E8A-4147-A177-3AD203B41FA5}">
                      <a16:colId xmlns:a16="http://schemas.microsoft.com/office/drawing/2014/main" val="311834932"/>
                    </a:ext>
                  </a:extLst>
                </a:gridCol>
                <a:gridCol w="1106546">
                  <a:extLst>
                    <a:ext uri="{9D8B030D-6E8A-4147-A177-3AD203B41FA5}">
                      <a16:colId xmlns:a16="http://schemas.microsoft.com/office/drawing/2014/main" val="375020230"/>
                    </a:ext>
                  </a:extLst>
                </a:gridCol>
                <a:gridCol w="1389613">
                  <a:extLst>
                    <a:ext uri="{9D8B030D-6E8A-4147-A177-3AD203B41FA5}">
                      <a16:colId xmlns:a16="http://schemas.microsoft.com/office/drawing/2014/main" val="1381477342"/>
                    </a:ext>
                  </a:extLst>
                </a:gridCol>
              </a:tblGrid>
              <a:tr h="88229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Type of crime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95231" marB="95231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2020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95231" marB="95231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2021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95231" marB="95231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669158"/>
                  </a:ext>
                </a:extLst>
              </a:tr>
              <a:tr h="4331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homicide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1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0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981761"/>
                  </a:ext>
                </a:extLst>
              </a:tr>
              <a:tr h="4331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rape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6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12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10666"/>
                  </a:ext>
                </a:extLst>
              </a:tr>
              <a:tr h="4331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aggravated assault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60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44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645931"/>
                  </a:ext>
                </a:extLst>
              </a:tr>
              <a:tr h="4331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robbery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26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23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625960"/>
                  </a:ext>
                </a:extLst>
              </a:tr>
              <a:tr h="4331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burglary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105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88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375189"/>
                  </a:ext>
                </a:extLst>
              </a:tr>
              <a:tr h="4331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larceny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446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471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388235"/>
                  </a:ext>
                </a:extLst>
              </a:tr>
              <a:tr h="4331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auto theft</a:t>
                      </a:r>
                      <a:endParaRPr lang="en-US" sz="1700" dirty="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147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173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806259"/>
                  </a:ext>
                </a:extLst>
              </a:tr>
              <a:tr h="4331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arson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2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2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49859"/>
                  </a:ext>
                </a:extLst>
              </a:tr>
              <a:tr h="41708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Total</a:t>
                      </a:r>
                      <a:endParaRPr lang="en-US" sz="1700" dirty="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793</a:t>
                      </a:r>
                      <a:endParaRPr lang="en-US" sz="170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senal"/>
                        </a:rPr>
                        <a:t>813</a:t>
                      </a:r>
                      <a:endParaRPr lang="en-US" sz="1700" dirty="0">
                        <a:effectLst/>
                      </a:endParaRPr>
                    </a:p>
                  </a:txBody>
                  <a:tcPr marL="73255" marR="73255" marT="43953" marB="43953">
                    <a:lnL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6390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215EC6E-B9E5-402A-B7F1-FE4820502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3" y="1407779"/>
            <a:ext cx="141051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28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9154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200" dirty="0">
                <a:solidFill>
                  <a:schemeClr val="bg1"/>
                </a:solidFill>
                <a:latin typeface="Georgia" pitchFamily="18" charset="0"/>
              </a:rPr>
              <a:t>City Comparison</a:t>
            </a:r>
            <a:endParaRPr lang="en-US" altLang="en-US" sz="4200" b="1" dirty="0">
              <a:solidFill>
                <a:srgbClr val="FFFF66"/>
              </a:solidFill>
              <a:latin typeface="Ari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461324"/>
              </p:ext>
            </p:extLst>
          </p:nvPr>
        </p:nvGraphicFramePr>
        <p:xfrm>
          <a:off x="1143000" y="1066800"/>
          <a:ext cx="7238999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757798"/>
              </p:ext>
            </p:extLst>
          </p:nvPr>
        </p:nvGraphicFramePr>
        <p:xfrm>
          <a:off x="914401" y="914400"/>
          <a:ext cx="7467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315676"/>
              </p:ext>
            </p:extLst>
          </p:nvPr>
        </p:nvGraphicFramePr>
        <p:xfrm>
          <a:off x="838201" y="838200"/>
          <a:ext cx="7543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18628"/>
              </p:ext>
            </p:extLst>
          </p:nvPr>
        </p:nvGraphicFramePr>
        <p:xfrm>
          <a:off x="800099" y="1066800"/>
          <a:ext cx="7543801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841707"/>
              </p:ext>
            </p:extLst>
          </p:nvPr>
        </p:nvGraphicFramePr>
        <p:xfrm>
          <a:off x="800099" y="1066800"/>
          <a:ext cx="7620001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152400"/>
            <a:ext cx="47244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200">
                <a:solidFill>
                  <a:schemeClr val="bg1"/>
                </a:solidFill>
                <a:latin typeface="Georgia" pitchFamily="18" charset="0"/>
                <a:cs typeface="Arial" charset="0"/>
              </a:rPr>
              <a:t>Part I Crime</a:t>
            </a:r>
            <a:endParaRPr lang="en-US" altLang="en-US" sz="4200" b="1">
              <a:solidFill>
                <a:srgbClr val="FFFF66"/>
              </a:solidFill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7" name="Chart 6" title="10 Year History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001678"/>
              </p:ext>
            </p:extLst>
          </p:nvPr>
        </p:nvGraphicFramePr>
        <p:xfrm>
          <a:off x="1295400" y="1447800"/>
          <a:ext cx="6862763" cy="4602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 title="10 Year History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036814"/>
              </p:ext>
            </p:extLst>
          </p:nvPr>
        </p:nvGraphicFramePr>
        <p:xfrm>
          <a:off x="1066801" y="1035844"/>
          <a:ext cx="7239000" cy="536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 title="10 Year History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050158"/>
              </p:ext>
            </p:extLst>
          </p:nvPr>
        </p:nvGraphicFramePr>
        <p:xfrm>
          <a:off x="1066801" y="1016585"/>
          <a:ext cx="7015163" cy="469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 title="10 Year History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885778"/>
              </p:ext>
            </p:extLst>
          </p:nvPr>
        </p:nvGraphicFramePr>
        <p:xfrm>
          <a:off x="1062036" y="1035845"/>
          <a:ext cx="7472365" cy="508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Georgia" pitchFamily="18" charset="0"/>
              </a:rPr>
              <a:t>Part I Crime Comparison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2133600" y="1066800"/>
            <a:ext cx="480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1F4C8C"/>
                </a:solidFill>
                <a:latin typeface="Georgia" pitchFamily="18" charset="0"/>
              </a:rPr>
              <a:t>Per 10,000 Residents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600200" y="1524000"/>
          <a:ext cx="5943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447800" y="1524000"/>
          <a:ext cx="6019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295400" y="1524000"/>
          <a:ext cx="6172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219200" y="1524000"/>
          <a:ext cx="6400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295400" y="1651000"/>
          <a:ext cx="6858000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1066800" y="1651000"/>
          <a:ext cx="6781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1066800" y="1651000"/>
          <a:ext cx="6934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1447800" y="1524000"/>
          <a:ext cx="6705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8959958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0" y="-15073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Georgia" pitchFamily="18" charset="0"/>
              </a:rPr>
              <a:t>Part I Crime Comparison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600200" y="1524000"/>
          <a:ext cx="5943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447800" y="1524000"/>
          <a:ext cx="6019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295400" y="1524000"/>
          <a:ext cx="6172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219200" y="1524000"/>
          <a:ext cx="6400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295400" y="1651000"/>
          <a:ext cx="6858000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1066800" y="1651000"/>
          <a:ext cx="6781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4B9C4B4-81CF-45EB-B2F7-C2BD589FBA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812244"/>
              </p:ext>
            </p:extLst>
          </p:nvPr>
        </p:nvGraphicFramePr>
        <p:xfrm>
          <a:off x="1066800" y="1066800"/>
          <a:ext cx="7315200" cy="523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78066887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64008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200" dirty="0">
                <a:solidFill>
                  <a:schemeClr val="bg1"/>
                </a:solidFill>
                <a:latin typeface="Georgia" pitchFamily="18" charset="0"/>
              </a:rPr>
              <a:t>Part I Crime</a:t>
            </a:r>
            <a:endParaRPr lang="en-US" altLang="en-US" sz="4200" b="1" dirty="0">
              <a:solidFill>
                <a:srgbClr val="FFFF66"/>
              </a:solidFill>
              <a:latin typeface="Georgia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535524"/>
              </p:ext>
            </p:extLst>
          </p:nvPr>
        </p:nvGraphicFramePr>
        <p:xfrm>
          <a:off x="1181100" y="990600"/>
          <a:ext cx="6781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6285"/>
              </p:ext>
            </p:extLst>
          </p:nvPr>
        </p:nvGraphicFramePr>
        <p:xfrm>
          <a:off x="1295400" y="990600"/>
          <a:ext cx="6553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441022"/>
              </p:ext>
            </p:extLst>
          </p:nvPr>
        </p:nvGraphicFramePr>
        <p:xfrm>
          <a:off x="1181100" y="990600"/>
          <a:ext cx="6781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5410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3600">
                <a:solidFill>
                  <a:schemeClr val="bg1"/>
                </a:solidFill>
                <a:latin typeface="Georgia" pitchFamily="18" charset="0"/>
              </a:rPr>
              <a:t>Residential Burglaries </a:t>
            </a:r>
            <a:br>
              <a:rPr lang="en-US" altLang="en-US" sz="3600">
                <a:solidFill>
                  <a:schemeClr val="bg1"/>
                </a:solidFill>
                <a:latin typeface="Georgia" pitchFamily="18" charset="0"/>
              </a:rPr>
            </a:br>
            <a:r>
              <a:rPr lang="en-US" altLang="en-US" sz="2800" b="1">
                <a:solidFill>
                  <a:srgbClr val="1F4C8C"/>
                </a:solidFill>
                <a:latin typeface="Georgia" pitchFamily="18" charset="0"/>
              </a:rPr>
              <a:t>by Reporting District (RD)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DCA7CDB-4000-4065-923B-C62879F663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20478"/>
            <a:ext cx="4121727" cy="5334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29369</TotalTime>
  <Words>944</Words>
  <Application>Microsoft Office PowerPoint</Application>
  <PresentationFormat>On-screen Show (4:3)</PresentationFormat>
  <Paragraphs>216</Paragraphs>
  <Slides>24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Arsenal</vt:lpstr>
      <vt:lpstr>Calibri</vt:lpstr>
      <vt:lpstr>Georgia</vt:lpstr>
      <vt:lpstr>Symbol</vt:lpstr>
      <vt:lpstr>Times New Roman</vt:lpstr>
      <vt:lpstr>Wingdings 2</vt:lpstr>
      <vt:lpstr>Default Design</vt:lpstr>
      <vt:lpstr>Photo Editor Photo</vt:lpstr>
      <vt:lpstr>PowerPoint Presentation</vt:lpstr>
      <vt:lpstr>PowerPoint Presentation</vt:lpstr>
      <vt:lpstr>Part 1 Crimes</vt:lpstr>
      <vt:lpstr>City Comparison</vt:lpstr>
      <vt:lpstr>Part I Crime</vt:lpstr>
      <vt:lpstr>Part I Crime Comparison</vt:lpstr>
      <vt:lpstr>Part I Crime Comparison</vt:lpstr>
      <vt:lpstr>Part I Crime</vt:lpstr>
      <vt:lpstr>Residential Burglaries  by Reporting District (RD)</vt:lpstr>
      <vt:lpstr>PowerPoint Presentation</vt:lpstr>
      <vt:lpstr>by Reporting District (RD)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Propositions and Bills affecting crime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La Mirada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AHaraksin</dc:creator>
  <cp:lastModifiedBy>Anne Haraksin</cp:lastModifiedBy>
  <cp:revision>995</cp:revision>
  <cp:lastPrinted>2022-02-02T23:00:03Z</cp:lastPrinted>
  <dcterms:created xsi:type="dcterms:W3CDTF">2005-05-04T21:37:16Z</dcterms:created>
  <dcterms:modified xsi:type="dcterms:W3CDTF">2022-03-17T17:42:35Z</dcterms:modified>
</cp:coreProperties>
</file>